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1359" r:id="rId2"/>
    <p:sldId id="1391" r:id="rId3"/>
    <p:sldId id="1355" r:id="rId4"/>
    <p:sldId id="1356" r:id="rId5"/>
    <p:sldId id="1393" r:id="rId6"/>
    <p:sldId id="410" r:id="rId7"/>
    <p:sldId id="1073" r:id="rId8"/>
    <p:sldId id="639" r:id="rId9"/>
    <p:sldId id="1397" r:id="rId10"/>
    <p:sldId id="1392" r:id="rId11"/>
    <p:sldId id="1394" r:id="rId12"/>
    <p:sldId id="1357" r:id="rId13"/>
    <p:sldId id="1396" r:id="rId14"/>
    <p:sldId id="866" r:id="rId15"/>
    <p:sldId id="103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326C5-56DC-45BE-BA7F-1273CA6C4255}" v="10" dt="2021-05-24T05:59:58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0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tte" userId="5fff64ac-af02-4066-b0be-814d74b39764" providerId="ADAL" clId="{926326C5-56DC-45BE-BA7F-1273CA6C4255}"/>
    <pc:docChg chg="modSld">
      <pc:chgData name="Nicolette" userId="5fff64ac-af02-4066-b0be-814d74b39764" providerId="ADAL" clId="{926326C5-56DC-45BE-BA7F-1273CA6C4255}" dt="2021-05-24T06:01:03" v="22" actId="20577"/>
      <pc:docMkLst>
        <pc:docMk/>
      </pc:docMkLst>
      <pc:sldChg chg="modSp mod">
        <pc:chgData name="Nicolette" userId="5fff64ac-af02-4066-b0be-814d74b39764" providerId="ADAL" clId="{926326C5-56DC-45BE-BA7F-1273CA6C4255}" dt="2021-05-24T06:00:07.950" v="10" actId="14100"/>
        <pc:sldMkLst>
          <pc:docMk/>
          <pc:sldMk cId="2618920744" sldId="1355"/>
        </pc:sldMkLst>
        <pc:spChg chg="mod">
          <ac:chgData name="Nicolette" userId="5fff64ac-af02-4066-b0be-814d74b39764" providerId="ADAL" clId="{926326C5-56DC-45BE-BA7F-1273CA6C4255}" dt="2021-05-24T05:59:54.469" v="7" actId="403"/>
          <ac:spMkLst>
            <pc:docMk/>
            <pc:sldMk cId="2618920744" sldId="1355"/>
            <ac:spMk id="86" creationId="{00000000-0000-0000-0000-000000000000}"/>
          </ac:spMkLst>
        </pc:spChg>
        <pc:spChg chg="mod">
          <ac:chgData name="Nicolette" userId="5fff64ac-af02-4066-b0be-814d74b39764" providerId="ADAL" clId="{926326C5-56DC-45BE-BA7F-1273CA6C4255}" dt="2021-05-24T06:00:07.950" v="10" actId="14100"/>
          <ac:spMkLst>
            <pc:docMk/>
            <pc:sldMk cId="2618920744" sldId="1355"/>
            <ac:spMk id="89" creationId="{00000000-0000-0000-0000-000000000000}"/>
          </ac:spMkLst>
        </pc:spChg>
        <pc:spChg chg="mod">
          <ac:chgData name="Nicolette" userId="5fff64ac-af02-4066-b0be-814d74b39764" providerId="ADAL" clId="{926326C5-56DC-45BE-BA7F-1273CA6C4255}" dt="2021-05-24T05:59:50.591" v="5" actId="403"/>
          <ac:spMkLst>
            <pc:docMk/>
            <pc:sldMk cId="2618920744" sldId="1355"/>
            <ac:spMk id="92" creationId="{00000000-0000-0000-0000-000000000000}"/>
          </ac:spMkLst>
        </pc:spChg>
        <pc:spChg chg="mod">
          <ac:chgData name="Nicolette" userId="5fff64ac-af02-4066-b0be-814d74b39764" providerId="ADAL" clId="{926326C5-56DC-45BE-BA7F-1273CA6C4255}" dt="2021-05-24T05:59:47.645" v="3" actId="403"/>
          <ac:spMkLst>
            <pc:docMk/>
            <pc:sldMk cId="2618920744" sldId="1355"/>
            <ac:spMk id="95" creationId="{00000000-0000-0000-0000-000000000000}"/>
          </ac:spMkLst>
        </pc:spChg>
        <pc:spChg chg="mod">
          <ac:chgData name="Nicolette" userId="5fff64ac-af02-4066-b0be-814d74b39764" providerId="ADAL" clId="{926326C5-56DC-45BE-BA7F-1273CA6C4255}" dt="2021-05-24T05:59:44.404" v="1" actId="403"/>
          <ac:spMkLst>
            <pc:docMk/>
            <pc:sldMk cId="2618920744" sldId="1355"/>
            <ac:spMk id="98" creationId="{00000000-0000-0000-0000-000000000000}"/>
          </ac:spMkLst>
        </pc:spChg>
      </pc:sldChg>
      <pc:sldChg chg="modSp mod">
        <pc:chgData name="Nicolette" userId="5fff64ac-af02-4066-b0be-814d74b39764" providerId="ADAL" clId="{926326C5-56DC-45BE-BA7F-1273CA6C4255}" dt="2021-05-24T06:01:03" v="22" actId="20577"/>
        <pc:sldMkLst>
          <pc:docMk/>
          <pc:sldMk cId="1083595523" sldId="1357"/>
        </pc:sldMkLst>
        <pc:spChg chg="mod">
          <ac:chgData name="Nicolette" userId="5fff64ac-af02-4066-b0be-814d74b39764" providerId="ADAL" clId="{926326C5-56DC-45BE-BA7F-1273CA6C4255}" dt="2021-05-24T06:00:35.375" v="17" actId="20577"/>
          <ac:spMkLst>
            <pc:docMk/>
            <pc:sldMk cId="1083595523" sldId="1357"/>
            <ac:spMk id="8" creationId="{00000000-0000-0000-0000-000000000000}"/>
          </ac:spMkLst>
        </pc:spChg>
        <pc:spChg chg="mod">
          <ac:chgData name="Nicolette" userId="5fff64ac-af02-4066-b0be-814d74b39764" providerId="ADAL" clId="{926326C5-56DC-45BE-BA7F-1273CA6C4255}" dt="2021-05-24T06:01:03" v="22" actId="20577"/>
          <ac:spMkLst>
            <pc:docMk/>
            <pc:sldMk cId="1083595523" sldId="1357"/>
            <ac:spMk id="1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5CCAA-4BFD-0940-9306-A70A037E907F}" type="datetimeFigureOut">
              <a:rPr lang="en-US" smtClean="0"/>
              <a:t>5/25/21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8F5C-1E5D-CB48-A894-867E613B3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1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8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6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1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442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05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60259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107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8723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6960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952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116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91788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5045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926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5140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918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46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06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1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969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1297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801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58608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697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2676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69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8535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26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729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79949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660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454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96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5730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32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090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158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22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9723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24265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60293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2115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42963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2969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6246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8743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474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814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72798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762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318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8022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1952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875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72962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0271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0141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421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3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59343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2244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4611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3411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6130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2224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530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72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08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11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3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ymnts.com/wp-content/uploads/2021/05/PYMNTS-Cryptocurrency-Payments-Report-May-2021.pdf" TargetMode="Externa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redit card&#10;&#10;Description automatically generated with low confidence">
            <a:extLst>
              <a:ext uri="{FF2B5EF4-FFF2-40B4-BE49-F238E27FC236}">
                <a16:creationId xmlns:a16="http://schemas.microsoft.com/office/drawing/2014/main" id="{2573CA3E-EDEE-B04F-8FC5-1F8FBA240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-525900"/>
            <a:ext cx="12290375" cy="79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6672" y="3013501"/>
            <a:ext cx="6336704" cy="830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5400" dirty="0"/>
              <a:t>Solution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523598-F9BB-4E42-8970-34B83E673618}"/>
              </a:ext>
            </a:extLst>
          </p:cNvPr>
          <p:cNvGrpSpPr/>
          <p:nvPr/>
        </p:nvGrpSpPr>
        <p:grpSpPr>
          <a:xfrm>
            <a:off x="3503712" y="2061320"/>
            <a:ext cx="2099916" cy="2453136"/>
            <a:chOff x="2881313" y="5027613"/>
            <a:chExt cx="858838" cy="1003300"/>
          </a:xfrm>
        </p:grpSpPr>
        <p:sp>
          <p:nvSpPr>
            <p:cNvPr id="5" name="Oval 15">
              <a:extLst>
                <a:ext uri="{FF2B5EF4-FFF2-40B4-BE49-F238E27FC236}">
                  <a16:creationId xmlns:a16="http://schemas.microsoft.com/office/drawing/2014/main" id="{03AB4FAD-BB68-064B-BA52-386AC5AC8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313" y="5100638"/>
              <a:ext cx="858838" cy="857250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B0F26953-2E67-B140-991C-C905527E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601" y="5027613"/>
              <a:ext cx="71438" cy="144463"/>
            </a:xfrm>
            <a:custGeom>
              <a:avLst/>
              <a:gdLst>
                <a:gd name="T0" fmla="*/ 0 w 45"/>
                <a:gd name="T1" fmla="*/ 0 h 91"/>
                <a:gd name="T2" fmla="*/ 45 w 45"/>
                <a:gd name="T3" fmla="*/ 46 h 91"/>
                <a:gd name="T4" fmla="*/ 0 w 45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91">
                  <a:moveTo>
                    <a:pt x="0" y="0"/>
                  </a:moveTo>
                  <a:lnTo>
                    <a:pt x="45" y="46"/>
                  </a:lnTo>
                  <a:lnTo>
                    <a:pt x="0" y="91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A660030C-F956-BE4C-A876-B6F04C9B9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601" y="5881688"/>
              <a:ext cx="71438" cy="149225"/>
            </a:xfrm>
            <a:custGeom>
              <a:avLst/>
              <a:gdLst>
                <a:gd name="T0" fmla="*/ 45 w 45"/>
                <a:gd name="T1" fmla="*/ 94 h 94"/>
                <a:gd name="T2" fmla="*/ 0 w 45"/>
                <a:gd name="T3" fmla="*/ 48 h 94"/>
                <a:gd name="T4" fmla="*/ 45 w 45"/>
                <a:gd name="T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94">
                  <a:moveTo>
                    <a:pt x="45" y="94"/>
                  </a:moveTo>
                  <a:lnTo>
                    <a:pt x="0" y="48"/>
                  </a:lnTo>
                  <a:lnTo>
                    <a:pt x="45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61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F35B-D56F-2143-9BA1-FADA0E93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F09A2-5F62-2242-A450-4D15B2DA50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1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to Be Done &amp; Solution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7595" y="1171485"/>
            <a:ext cx="9290943" cy="51578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marL="0" marR="0" lvl="0" indent="0" algn="l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Job To Be Done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: Encourage businesses to accept cryptocurrency as a viable payment option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7595" y="2794911"/>
            <a:ext cx="2180927" cy="515784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marL="0" marR="0" lvl="0" indent="0" algn="ctr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Businesses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9189" y="2794911"/>
            <a:ext cx="2180927" cy="515784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marL="0" marR="0" lvl="0" indent="0" algn="ctr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Consumers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3585" y="2794911"/>
            <a:ext cx="2180927" cy="515784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marL="0" marR="0" lvl="0" indent="0" algn="ctr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Experian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7596" y="3310401"/>
            <a:ext cx="2180927" cy="2278840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Currently, businesses cannot “boost” their credit score.  Giving businesses the option to add cryptocurrency trades to their credit report would encourage more transactions with cryptocurrencies and provide better funding options.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6202" y="3310401"/>
            <a:ext cx="2180927" cy="2278840"/>
          </a:xfrm>
          <a:prstGeom prst="rect">
            <a:avLst/>
          </a:prstGeom>
          <a:solidFill>
            <a:schemeClr val="accent3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Millions of consumers would like to buy groceries, online games, clothing, furniture, jewelry and more with cryptocurrency.  Currently, few businesses accept cryptocurrency, so consumers are left with few options; Experian can help change that.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28014" y="3310401"/>
            <a:ext cx="2180927" cy="2278840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91440" tIns="182880" rIns="91440" bIns="18288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Experian is in a position to lead in this cryptocurrency revolution by providing the industry’s first credit report with cryptocurrency trades and industry’s first business credit boost.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This cryptocurrency trade data can then be packaged and sold to lenders looking to get more visibility into cryptocurrency transactions.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9C684D-C36D-4887-AF6D-934929A8A2D5}"/>
              </a:ext>
            </a:extLst>
          </p:cNvPr>
          <p:cNvSpPr/>
          <p:nvPr/>
        </p:nvSpPr>
        <p:spPr>
          <a:xfrm>
            <a:off x="1398434" y="1844824"/>
            <a:ext cx="9290943" cy="81756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marL="0" marR="0" lvl="0" indent="0" algn="l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: Allow businesses to add their cryptocurrency transactions to their credit report which can boost their credit score.</a:t>
            </a:r>
          </a:p>
        </p:txBody>
      </p:sp>
    </p:spTree>
    <p:extLst>
      <p:ext uri="{BB962C8B-B14F-4D97-AF65-F5344CB8AC3E}">
        <p14:creationId xmlns:p14="http://schemas.microsoft.com/office/powerpoint/2010/main" val="108359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6672" y="2598003"/>
            <a:ext cx="6336704" cy="16619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5400" dirty="0"/>
              <a:t>Market</a:t>
            </a:r>
          </a:p>
          <a:p>
            <a:r>
              <a:rPr lang="en-US" sz="5400" dirty="0"/>
              <a:t>Potential</a:t>
            </a:r>
          </a:p>
        </p:txBody>
      </p:sp>
      <p:sp>
        <p:nvSpPr>
          <p:cNvPr id="9" name="Freeform 85">
            <a:extLst>
              <a:ext uri="{FF2B5EF4-FFF2-40B4-BE49-F238E27FC236}">
                <a16:creationId xmlns:a16="http://schemas.microsoft.com/office/drawing/2014/main" id="{9997E3D4-9EC4-2647-A2C9-174DAD5A3C70}"/>
              </a:ext>
            </a:extLst>
          </p:cNvPr>
          <p:cNvSpPr>
            <a:spLocks noEditPoints="1"/>
          </p:cNvSpPr>
          <p:nvPr/>
        </p:nvSpPr>
        <p:spPr bwMode="auto">
          <a:xfrm>
            <a:off x="3241817" y="2175003"/>
            <a:ext cx="2135253" cy="2338422"/>
          </a:xfrm>
          <a:custGeom>
            <a:avLst/>
            <a:gdLst>
              <a:gd name="T0" fmla="*/ 309 w 619"/>
              <a:gd name="T1" fmla="*/ 679 h 679"/>
              <a:gd name="T2" fmla="*/ 0 w 619"/>
              <a:gd name="T3" fmla="*/ 369 h 679"/>
              <a:gd name="T4" fmla="*/ 304 w 619"/>
              <a:gd name="T5" fmla="*/ 60 h 679"/>
              <a:gd name="T6" fmla="*/ 309 w 619"/>
              <a:gd name="T7" fmla="*/ 62 h 679"/>
              <a:gd name="T8" fmla="*/ 312 w 619"/>
              <a:gd name="T9" fmla="*/ 67 h 679"/>
              <a:gd name="T10" fmla="*/ 312 w 619"/>
              <a:gd name="T11" fmla="*/ 365 h 679"/>
              <a:gd name="T12" fmla="*/ 561 w 619"/>
              <a:gd name="T13" fmla="*/ 201 h 679"/>
              <a:gd name="T14" fmla="*/ 566 w 619"/>
              <a:gd name="T15" fmla="*/ 200 h 679"/>
              <a:gd name="T16" fmla="*/ 571 w 619"/>
              <a:gd name="T17" fmla="*/ 203 h 679"/>
              <a:gd name="T18" fmla="*/ 619 w 619"/>
              <a:gd name="T19" fmla="*/ 369 h 679"/>
              <a:gd name="T20" fmla="*/ 309 w 619"/>
              <a:gd name="T21" fmla="*/ 679 h 679"/>
              <a:gd name="T22" fmla="*/ 298 w 619"/>
              <a:gd name="T23" fmla="*/ 74 h 679"/>
              <a:gd name="T24" fmla="*/ 14 w 619"/>
              <a:gd name="T25" fmla="*/ 369 h 679"/>
              <a:gd name="T26" fmla="*/ 309 w 619"/>
              <a:gd name="T27" fmla="*/ 665 h 679"/>
              <a:gd name="T28" fmla="*/ 605 w 619"/>
              <a:gd name="T29" fmla="*/ 369 h 679"/>
              <a:gd name="T30" fmla="*/ 563 w 619"/>
              <a:gd name="T31" fmla="*/ 217 h 679"/>
              <a:gd name="T32" fmla="*/ 308 w 619"/>
              <a:gd name="T33" fmla="*/ 384 h 679"/>
              <a:gd name="T34" fmla="*/ 301 w 619"/>
              <a:gd name="T35" fmla="*/ 384 h 679"/>
              <a:gd name="T36" fmla="*/ 298 w 619"/>
              <a:gd name="T37" fmla="*/ 378 h 679"/>
              <a:gd name="T38" fmla="*/ 298 w 619"/>
              <a:gd name="T39" fmla="*/ 74 h 679"/>
              <a:gd name="T40" fmla="*/ 348 w 619"/>
              <a:gd name="T41" fmla="*/ 308 h 679"/>
              <a:gd name="T42" fmla="*/ 345 w 619"/>
              <a:gd name="T43" fmla="*/ 307 h 679"/>
              <a:gd name="T44" fmla="*/ 341 w 619"/>
              <a:gd name="T45" fmla="*/ 301 h 679"/>
              <a:gd name="T46" fmla="*/ 341 w 619"/>
              <a:gd name="T47" fmla="*/ 7 h 679"/>
              <a:gd name="T48" fmla="*/ 343 w 619"/>
              <a:gd name="T49" fmla="*/ 2 h 679"/>
              <a:gd name="T50" fmla="*/ 348 w 619"/>
              <a:gd name="T51" fmla="*/ 0 h 679"/>
              <a:gd name="T52" fmla="*/ 599 w 619"/>
              <a:gd name="T53" fmla="*/ 135 h 679"/>
              <a:gd name="T54" fmla="*/ 600 w 619"/>
              <a:gd name="T55" fmla="*/ 141 h 679"/>
              <a:gd name="T56" fmla="*/ 597 w 619"/>
              <a:gd name="T57" fmla="*/ 145 h 679"/>
              <a:gd name="T58" fmla="*/ 352 w 619"/>
              <a:gd name="T59" fmla="*/ 307 h 679"/>
              <a:gd name="T60" fmla="*/ 348 w 619"/>
              <a:gd name="T61" fmla="*/ 308 h 679"/>
              <a:gd name="T62" fmla="*/ 355 w 619"/>
              <a:gd name="T63" fmla="*/ 14 h 679"/>
              <a:gd name="T64" fmla="*/ 355 w 619"/>
              <a:gd name="T65" fmla="*/ 288 h 679"/>
              <a:gd name="T66" fmla="*/ 583 w 619"/>
              <a:gd name="T67" fmla="*/ 137 h 679"/>
              <a:gd name="T68" fmla="*/ 355 w 619"/>
              <a:gd name="T69" fmla="*/ 14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9" h="679">
                <a:moveTo>
                  <a:pt x="309" y="679"/>
                </a:moveTo>
                <a:cubicBezTo>
                  <a:pt x="139" y="679"/>
                  <a:pt x="0" y="540"/>
                  <a:pt x="0" y="369"/>
                </a:cubicBezTo>
                <a:cubicBezTo>
                  <a:pt x="0" y="201"/>
                  <a:pt x="136" y="62"/>
                  <a:pt x="304" y="60"/>
                </a:cubicBezTo>
                <a:cubicBezTo>
                  <a:pt x="306" y="60"/>
                  <a:pt x="308" y="60"/>
                  <a:pt x="309" y="62"/>
                </a:cubicBezTo>
                <a:cubicBezTo>
                  <a:pt x="311" y="63"/>
                  <a:pt x="312" y="65"/>
                  <a:pt x="312" y="67"/>
                </a:cubicBezTo>
                <a:cubicBezTo>
                  <a:pt x="312" y="365"/>
                  <a:pt x="312" y="365"/>
                  <a:pt x="312" y="365"/>
                </a:cubicBezTo>
                <a:cubicBezTo>
                  <a:pt x="561" y="201"/>
                  <a:pt x="561" y="201"/>
                  <a:pt x="561" y="201"/>
                </a:cubicBezTo>
                <a:cubicBezTo>
                  <a:pt x="563" y="200"/>
                  <a:pt x="564" y="200"/>
                  <a:pt x="566" y="200"/>
                </a:cubicBezTo>
                <a:cubicBezTo>
                  <a:pt x="568" y="201"/>
                  <a:pt x="570" y="202"/>
                  <a:pt x="571" y="203"/>
                </a:cubicBezTo>
                <a:cubicBezTo>
                  <a:pt x="602" y="253"/>
                  <a:pt x="619" y="310"/>
                  <a:pt x="619" y="369"/>
                </a:cubicBezTo>
                <a:cubicBezTo>
                  <a:pt x="619" y="540"/>
                  <a:pt x="480" y="679"/>
                  <a:pt x="309" y="679"/>
                </a:cubicBezTo>
                <a:close/>
                <a:moveTo>
                  <a:pt x="298" y="74"/>
                </a:moveTo>
                <a:cubicBezTo>
                  <a:pt x="140" y="80"/>
                  <a:pt x="14" y="211"/>
                  <a:pt x="14" y="369"/>
                </a:cubicBezTo>
                <a:cubicBezTo>
                  <a:pt x="14" y="532"/>
                  <a:pt x="146" y="665"/>
                  <a:pt x="309" y="665"/>
                </a:cubicBezTo>
                <a:cubicBezTo>
                  <a:pt x="472" y="665"/>
                  <a:pt x="605" y="532"/>
                  <a:pt x="605" y="369"/>
                </a:cubicBezTo>
                <a:cubicBezTo>
                  <a:pt x="605" y="315"/>
                  <a:pt x="590" y="263"/>
                  <a:pt x="563" y="217"/>
                </a:cubicBezTo>
                <a:cubicBezTo>
                  <a:pt x="308" y="384"/>
                  <a:pt x="308" y="384"/>
                  <a:pt x="308" y="384"/>
                </a:cubicBezTo>
                <a:cubicBezTo>
                  <a:pt x="306" y="386"/>
                  <a:pt x="304" y="386"/>
                  <a:pt x="301" y="384"/>
                </a:cubicBezTo>
                <a:cubicBezTo>
                  <a:pt x="299" y="383"/>
                  <a:pt x="298" y="381"/>
                  <a:pt x="298" y="378"/>
                </a:cubicBezTo>
                <a:lnTo>
                  <a:pt x="298" y="74"/>
                </a:lnTo>
                <a:close/>
                <a:moveTo>
                  <a:pt x="348" y="308"/>
                </a:moveTo>
                <a:cubicBezTo>
                  <a:pt x="347" y="308"/>
                  <a:pt x="346" y="307"/>
                  <a:pt x="345" y="307"/>
                </a:cubicBezTo>
                <a:cubicBezTo>
                  <a:pt x="342" y="306"/>
                  <a:pt x="341" y="303"/>
                  <a:pt x="341" y="301"/>
                </a:cubicBezTo>
                <a:cubicBezTo>
                  <a:pt x="341" y="7"/>
                  <a:pt x="341" y="7"/>
                  <a:pt x="341" y="7"/>
                </a:cubicBezTo>
                <a:cubicBezTo>
                  <a:pt x="341" y="5"/>
                  <a:pt x="342" y="3"/>
                  <a:pt x="343" y="2"/>
                </a:cubicBezTo>
                <a:cubicBezTo>
                  <a:pt x="344" y="1"/>
                  <a:pt x="346" y="0"/>
                  <a:pt x="348" y="0"/>
                </a:cubicBezTo>
                <a:cubicBezTo>
                  <a:pt x="449" y="2"/>
                  <a:pt x="542" y="52"/>
                  <a:pt x="599" y="135"/>
                </a:cubicBezTo>
                <a:cubicBezTo>
                  <a:pt x="600" y="137"/>
                  <a:pt x="600" y="139"/>
                  <a:pt x="600" y="141"/>
                </a:cubicBezTo>
                <a:cubicBezTo>
                  <a:pt x="600" y="143"/>
                  <a:pt x="599" y="144"/>
                  <a:pt x="597" y="145"/>
                </a:cubicBezTo>
                <a:cubicBezTo>
                  <a:pt x="352" y="307"/>
                  <a:pt x="352" y="307"/>
                  <a:pt x="352" y="307"/>
                </a:cubicBezTo>
                <a:cubicBezTo>
                  <a:pt x="351" y="307"/>
                  <a:pt x="349" y="308"/>
                  <a:pt x="348" y="308"/>
                </a:cubicBezTo>
                <a:close/>
                <a:moveTo>
                  <a:pt x="355" y="14"/>
                </a:moveTo>
                <a:cubicBezTo>
                  <a:pt x="355" y="288"/>
                  <a:pt x="355" y="288"/>
                  <a:pt x="355" y="288"/>
                </a:cubicBezTo>
                <a:cubicBezTo>
                  <a:pt x="583" y="137"/>
                  <a:pt x="583" y="137"/>
                  <a:pt x="583" y="137"/>
                </a:cubicBezTo>
                <a:cubicBezTo>
                  <a:pt x="530" y="63"/>
                  <a:pt x="446" y="18"/>
                  <a:pt x="355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Potential</a:t>
            </a:r>
          </a:p>
        </p:txBody>
      </p:sp>
      <p:sp>
        <p:nvSpPr>
          <p:cNvPr id="117" name="Oval 116"/>
          <p:cNvSpPr/>
          <p:nvPr/>
        </p:nvSpPr>
        <p:spPr>
          <a:xfrm>
            <a:off x="4377000" y="1818620"/>
            <a:ext cx="3408379" cy="3408379"/>
          </a:xfrm>
          <a:prstGeom prst="ellipse">
            <a:avLst/>
          </a:prstGeom>
          <a:solidFill>
            <a:schemeClr val="bg1">
              <a:lumMod val="25000"/>
              <a:lumOff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8" name="Pie 117"/>
          <p:cNvSpPr/>
          <p:nvPr/>
        </p:nvSpPr>
        <p:spPr>
          <a:xfrm>
            <a:off x="3848942" y="1290561"/>
            <a:ext cx="4464496" cy="4464496"/>
          </a:xfrm>
          <a:prstGeom prst="pie">
            <a:avLst>
              <a:gd name="adj1" fmla="val 12147609"/>
              <a:gd name="adj2" fmla="val 14284542"/>
            </a:avLst>
          </a:prstGeom>
          <a:solidFill>
            <a:schemeClr val="tx2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9" name="Pie 118"/>
          <p:cNvSpPr/>
          <p:nvPr/>
        </p:nvSpPr>
        <p:spPr>
          <a:xfrm>
            <a:off x="3848942" y="1290561"/>
            <a:ext cx="4464496" cy="4464496"/>
          </a:xfrm>
          <a:prstGeom prst="pie">
            <a:avLst>
              <a:gd name="adj1" fmla="val 6199411"/>
              <a:gd name="adj2" fmla="val 10253042"/>
            </a:avLst>
          </a:prstGeom>
          <a:solidFill>
            <a:schemeClr val="accent5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0" name="Pie 119"/>
          <p:cNvSpPr/>
          <p:nvPr/>
        </p:nvSpPr>
        <p:spPr>
          <a:xfrm>
            <a:off x="3511507" y="978527"/>
            <a:ext cx="5088565" cy="5088565"/>
          </a:xfrm>
          <a:prstGeom prst="pie">
            <a:avLst>
              <a:gd name="adj1" fmla="val 20379763"/>
              <a:gd name="adj2" fmla="val 2003783"/>
            </a:avLst>
          </a:prstGeom>
          <a:solidFill>
            <a:schemeClr val="accent3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1" name="Pie 120"/>
          <p:cNvSpPr/>
          <p:nvPr/>
        </p:nvSpPr>
        <p:spPr>
          <a:xfrm>
            <a:off x="3848942" y="1290561"/>
            <a:ext cx="4464496" cy="4464496"/>
          </a:xfrm>
          <a:prstGeom prst="pie">
            <a:avLst>
              <a:gd name="adj1" fmla="val 18316965"/>
              <a:gd name="adj2" fmla="val 21079154"/>
            </a:avLst>
          </a:prstGeom>
          <a:solidFill>
            <a:schemeClr val="accent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2" name="Pie 121"/>
          <p:cNvSpPr/>
          <p:nvPr/>
        </p:nvSpPr>
        <p:spPr>
          <a:xfrm>
            <a:off x="3415496" y="882516"/>
            <a:ext cx="5280587" cy="5280587"/>
          </a:xfrm>
          <a:prstGeom prst="pie">
            <a:avLst>
              <a:gd name="adj1" fmla="val 9630247"/>
              <a:gd name="adj2" fmla="val 11520264"/>
            </a:avLst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3" name="Pie 122"/>
          <p:cNvSpPr/>
          <p:nvPr/>
        </p:nvSpPr>
        <p:spPr>
          <a:xfrm>
            <a:off x="4114960" y="1556580"/>
            <a:ext cx="3932459" cy="3932459"/>
          </a:xfrm>
          <a:prstGeom prst="pie">
            <a:avLst>
              <a:gd name="adj1" fmla="val 1652294"/>
              <a:gd name="adj2" fmla="val 4142044"/>
            </a:avLst>
          </a:prstGeom>
          <a:solidFill>
            <a:schemeClr val="accent3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4083683" y="1525303"/>
            <a:ext cx="3995013" cy="3995013"/>
            <a:chOff x="3185119" y="1363965"/>
            <a:chExt cx="2556284" cy="2556284"/>
          </a:xfrm>
        </p:grpSpPr>
        <p:grpSp>
          <p:nvGrpSpPr>
            <p:cNvPr id="125" name="Group 124"/>
            <p:cNvGrpSpPr/>
            <p:nvPr/>
          </p:nvGrpSpPr>
          <p:grpSpPr>
            <a:xfrm>
              <a:off x="3378898" y="1551650"/>
              <a:ext cx="2180915" cy="2180915"/>
              <a:chOff x="3378898" y="1551650"/>
              <a:chExt cx="2180915" cy="2180915"/>
            </a:xfrm>
          </p:grpSpPr>
          <p:cxnSp>
            <p:nvCxnSpPr>
              <p:cNvPr id="132" name="Straight Connector 131"/>
              <p:cNvCxnSpPr>
                <a:stCxn id="117" idx="0"/>
                <a:endCxn id="117" idx="4"/>
              </p:cNvCxnSpPr>
              <p:nvPr/>
            </p:nvCxnSpPr>
            <p:spPr>
              <a:xfrm>
                <a:off x="4469356" y="1551650"/>
                <a:ext cx="0" cy="2180915"/>
              </a:xfrm>
              <a:prstGeom prst="line">
                <a:avLst/>
              </a:prstGeom>
              <a:ln w="6350">
                <a:solidFill>
                  <a:schemeClr val="bg1">
                    <a:lumMod val="10000"/>
                    <a:lumOff val="9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17" idx="6"/>
                <a:endCxn id="117" idx="2"/>
              </p:cNvCxnSpPr>
              <p:nvPr/>
            </p:nvCxnSpPr>
            <p:spPr>
              <a:xfrm flipH="1">
                <a:off x="3378898" y="2642107"/>
                <a:ext cx="2180915" cy="0"/>
              </a:xfrm>
              <a:prstGeom prst="line">
                <a:avLst/>
              </a:prstGeom>
              <a:ln w="6350">
                <a:solidFill>
                  <a:schemeClr val="bg1">
                    <a:lumMod val="10000"/>
                    <a:lumOff val="9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/>
            <p:cNvGrpSpPr/>
            <p:nvPr/>
          </p:nvGrpSpPr>
          <p:grpSpPr>
            <a:xfrm rot="1800000">
              <a:off x="3185119" y="1363965"/>
              <a:ext cx="2556284" cy="2556284"/>
              <a:chOff x="3302242" y="1480164"/>
              <a:chExt cx="2556284" cy="2556284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>
                <a:off x="4580384" y="1480164"/>
                <a:ext cx="0" cy="2556284"/>
              </a:xfrm>
              <a:prstGeom prst="line">
                <a:avLst/>
              </a:prstGeom>
              <a:ln w="6350">
                <a:solidFill>
                  <a:schemeClr val="bg1">
                    <a:lumMod val="10000"/>
                    <a:lumOff val="9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H="1">
                <a:off x="3302242" y="2758306"/>
                <a:ext cx="2556284" cy="0"/>
              </a:xfrm>
              <a:prstGeom prst="line">
                <a:avLst/>
              </a:prstGeom>
              <a:ln w="6350">
                <a:solidFill>
                  <a:schemeClr val="bg1">
                    <a:lumMod val="10000"/>
                    <a:lumOff val="9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/>
            <p:cNvGrpSpPr/>
            <p:nvPr/>
          </p:nvGrpSpPr>
          <p:grpSpPr>
            <a:xfrm rot="3600000">
              <a:off x="3185119" y="1363965"/>
              <a:ext cx="2556284" cy="2556284"/>
              <a:chOff x="3302242" y="1480164"/>
              <a:chExt cx="2556284" cy="2556284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4580384" y="1480164"/>
                <a:ext cx="0" cy="2556284"/>
              </a:xfrm>
              <a:prstGeom prst="line">
                <a:avLst/>
              </a:prstGeom>
              <a:ln w="6350">
                <a:solidFill>
                  <a:schemeClr val="bg1">
                    <a:lumMod val="10000"/>
                    <a:lumOff val="9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3302242" y="2758306"/>
                <a:ext cx="2556284" cy="0"/>
              </a:xfrm>
              <a:prstGeom prst="line">
                <a:avLst/>
              </a:prstGeom>
              <a:ln w="6350">
                <a:solidFill>
                  <a:schemeClr val="bg1">
                    <a:lumMod val="10000"/>
                    <a:lumOff val="9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34" name="Oval 133"/>
          <p:cNvSpPr/>
          <p:nvPr/>
        </p:nvSpPr>
        <p:spPr>
          <a:xfrm>
            <a:off x="5171552" y="2613172"/>
            <a:ext cx="1819275" cy="1819275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5" name="Rectangle 134"/>
          <p:cNvSpPr/>
          <p:nvPr/>
        </p:nvSpPr>
        <p:spPr>
          <a:xfrm>
            <a:off x="8537316" y="1525303"/>
            <a:ext cx="3485719" cy="1298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9000"/>
              </a:lnSpc>
            </a:pPr>
            <a:r>
              <a:rPr lang="fr-FR" sz="2130" dirty="0"/>
              <a:t>Financial – </a:t>
            </a:r>
            <a:r>
              <a:rPr lang="fr-FR" sz="2130" dirty="0" err="1"/>
              <a:t>Fraud</a:t>
            </a:r>
            <a:r>
              <a:rPr lang="fr-FR" sz="2130" dirty="0"/>
              <a:t> Data</a:t>
            </a:r>
          </a:p>
          <a:p>
            <a:pPr>
              <a:lnSpc>
                <a:spcPct val="89000"/>
              </a:lnSpc>
            </a:pPr>
            <a:r>
              <a:rPr lang="fr-FR" sz="1470" dirty="0"/>
              <a:t>Crypto </a:t>
            </a:r>
            <a:r>
              <a:rPr lang="fr-FR" sz="1470" dirty="0" err="1"/>
              <a:t>is</a:t>
            </a:r>
            <a:r>
              <a:rPr lang="fr-FR" sz="1470" dirty="0"/>
              <a:t> </a:t>
            </a:r>
            <a:r>
              <a:rPr lang="fr-FR" sz="1470" dirty="0" err="1"/>
              <a:t>still</a:t>
            </a:r>
            <a:r>
              <a:rPr lang="fr-FR" sz="1470" dirty="0"/>
              <a:t> </a:t>
            </a:r>
            <a:r>
              <a:rPr lang="fr-FR" sz="1470" dirty="0" err="1"/>
              <a:t>filled</a:t>
            </a:r>
            <a:r>
              <a:rPr lang="fr-FR" sz="1470" dirty="0"/>
              <a:t> </a:t>
            </a:r>
            <a:r>
              <a:rPr lang="fr-FR" sz="1470" dirty="0" err="1"/>
              <a:t>with</a:t>
            </a:r>
            <a:r>
              <a:rPr lang="fr-FR" sz="1470" dirty="0"/>
              <a:t> </a:t>
            </a:r>
            <a:r>
              <a:rPr lang="fr-FR" sz="1470" dirty="0" err="1"/>
              <a:t>uncertainty</a:t>
            </a:r>
            <a:r>
              <a:rPr lang="fr-FR" sz="1470" dirty="0"/>
              <a:t> in </a:t>
            </a:r>
            <a:r>
              <a:rPr lang="fr-FR" sz="1470" dirty="0" err="1"/>
              <a:t>identity</a:t>
            </a:r>
            <a:r>
              <a:rPr lang="fr-FR" sz="1470" dirty="0"/>
              <a:t>, by </a:t>
            </a:r>
            <a:r>
              <a:rPr lang="fr-FR" sz="1470" dirty="0" err="1"/>
              <a:t>having</a:t>
            </a:r>
            <a:r>
              <a:rPr lang="fr-FR" sz="1470" dirty="0"/>
              <a:t> SME </a:t>
            </a:r>
            <a:r>
              <a:rPr lang="fr-FR" sz="1470" dirty="0" err="1"/>
              <a:t>owners</a:t>
            </a:r>
            <a:r>
              <a:rPr lang="fr-FR" sz="1470" dirty="0"/>
              <a:t> </a:t>
            </a:r>
            <a:r>
              <a:rPr lang="fr-FR" sz="1470" dirty="0" err="1"/>
              <a:t>add</a:t>
            </a:r>
            <a:r>
              <a:rPr lang="fr-FR" sz="1470" dirty="0"/>
              <a:t> </a:t>
            </a:r>
            <a:r>
              <a:rPr lang="fr-FR" sz="1470" dirty="0" err="1"/>
              <a:t>wallet</a:t>
            </a:r>
            <a:r>
              <a:rPr lang="fr-FR" sz="1470" dirty="0"/>
              <a:t> </a:t>
            </a:r>
            <a:r>
              <a:rPr lang="fr-FR" sz="1470" dirty="0" err="1"/>
              <a:t>identities</a:t>
            </a:r>
            <a:r>
              <a:rPr lang="fr-FR" sz="1470" dirty="0"/>
              <a:t> </a:t>
            </a:r>
            <a:r>
              <a:rPr lang="fr-FR" sz="1470" dirty="0" err="1"/>
              <a:t>we</a:t>
            </a:r>
            <a:r>
              <a:rPr lang="fr-FR" sz="1470" dirty="0"/>
              <a:t> </a:t>
            </a:r>
            <a:r>
              <a:rPr lang="fr-FR" sz="1470" dirty="0" err="1"/>
              <a:t>can</a:t>
            </a:r>
            <a:r>
              <a:rPr lang="fr-FR" sz="1470" dirty="0"/>
              <a:t> help </a:t>
            </a:r>
            <a:r>
              <a:rPr lang="fr-FR" sz="1470" dirty="0" err="1"/>
              <a:t>fight</a:t>
            </a:r>
            <a:r>
              <a:rPr lang="fr-FR" sz="1470" dirty="0"/>
              <a:t> </a:t>
            </a:r>
            <a:r>
              <a:rPr lang="fr-FR" sz="1470" dirty="0" err="1"/>
              <a:t>fraud</a:t>
            </a:r>
            <a:r>
              <a:rPr lang="fr-FR" sz="1470" dirty="0"/>
              <a:t> in crypto and </a:t>
            </a:r>
            <a:r>
              <a:rPr lang="fr-FR" sz="1470" dirty="0" err="1"/>
              <a:t>bring</a:t>
            </a:r>
            <a:r>
              <a:rPr lang="fr-FR" sz="1470" dirty="0"/>
              <a:t> over </a:t>
            </a:r>
            <a:r>
              <a:rPr lang="fr-FR" sz="1470" dirty="0" err="1"/>
              <a:t>that</a:t>
            </a:r>
            <a:r>
              <a:rPr lang="fr-FR" sz="1470" dirty="0"/>
              <a:t> to </a:t>
            </a:r>
            <a:r>
              <a:rPr lang="fr-FR" sz="1470" dirty="0" err="1"/>
              <a:t>traditional</a:t>
            </a:r>
            <a:r>
              <a:rPr lang="fr-FR" sz="1470" dirty="0"/>
              <a:t> transactions</a:t>
            </a:r>
            <a:endParaRPr lang="en-US" sz="1470" dirty="0"/>
          </a:p>
        </p:txBody>
      </p:sp>
      <p:sp>
        <p:nvSpPr>
          <p:cNvPr id="139" name="Freeform 138"/>
          <p:cNvSpPr/>
          <p:nvPr/>
        </p:nvSpPr>
        <p:spPr>
          <a:xfrm>
            <a:off x="7712075" y="1803401"/>
            <a:ext cx="729230" cy="208430"/>
          </a:xfrm>
          <a:custGeom>
            <a:avLst/>
            <a:gdLst>
              <a:gd name="connsiteX0" fmla="*/ 0 w 425450"/>
              <a:gd name="connsiteY0" fmla="*/ 142875 h 142875"/>
              <a:gd name="connsiteX1" fmla="*/ 168275 w 425450"/>
              <a:gd name="connsiteY1" fmla="*/ 0 h 142875"/>
              <a:gd name="connsiteX2" fmla="*/ 425450 w 425450"/>
              <a:gd name="connsiteY2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450" h="142875">
                <a:moveTo>
                  <a:pt x="0" y="142875"/>
                </a:moveTo>
                <a:lnTo>
                  <a:pt x="168275" y="0"/>
                </a:lnTo>
                <a:lnTo>
                  <a:pt x="425450" y="0"/>
                </a:lnTo>
              </a:path>
            </a:pathLst>
          </a:custGeom>
          <a:noFill/>
          <a:ln>
            <a:solidFill>
              <a:schemeClr val="bg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0" name="Rectangle 139"/>
          <p:cNvSpPr/>
          <p:nvPr/>
        </p:nvSpPr>
        <p:spPr>
          <a:xfrm>
            <a:off x="8352327" y="5125483"/>
            <a:ext cx="3276456" cy="894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9000"/>
              </a:lnSpc>
            </a:pPr>
            <a:r>
              <a:rPr lang="fr-FR" sz="2133" dirty="0"/>
              <a:t>Financial – </a:t>
            </a:r>
            <a:r>
              <a:rPr lang="fr-FR" sz="2133" dirty="0" err="1"/>
              <a:t>Credit</a:t>
            </a:r>
            <a:r>
              <a:rPr lang="fr-FR" sz="2133" dirty="0"/>
              <a:t> </a:t>
            </a:r>
            <a:r>
              <a:rPr lang="fr-FR" sz="2133" dirty="0" err="1"/>
              <a:t>Offers</a:t>
            </a:r>
            <a:endParaRPr lang="fr-FR" sz="2133" dirty="0"/>
          </a:p>
          <a:p>
            <a:pPr>
              <a:lnSpc>
                <a:spcPct val="89000"/>
              </a:lnSpc>
            </a:pPr>
            <a:r>
              <a:rPr lang="fr-FR" sz="1467" dirty="0"/>
              <a:t>Help </a:t>
            </a:r>
            <a:r>
              <a:rPr lang="fr-FR" sz="1467" dirty="0" err="1"/>
              <a:t>our</a:t>
            </a:r>
            <a:r>
              <a:rPr lang="fr-FR" sz="1467" dirty="0"/>
              <a:t> </a:t>
            </a:r>
            <a:r>
              <a:rPr lang="fr-FR" sz="1467" dirty="0" err="1"/>
              <a:t>financial</a:t>
            </a:r>
            <a:r>
              <a:rPr lang="fr-FR" sz="1467" dirty="0"/>
              <a:t> </a:t>
            </a:r>
            <a:r>
              <a:rPr lang="fr-FR" sz="1467" dirty="0" err="1"/>
              <a:t>customers</a:t>
            </a:r>
            <a:r>
              <a:rPr lang="fr-FR" sz="1467" dirty="0"/>
              <a:t> </a:t>
            </a:r>
            <a:r>
              <a:rPr lang="fr-FR" sz="1467" dirty="0" err="1"/>
              <a:t>offer</a:t>
            </a:r>
            <a:r>
              <a:rPr lang="fr-FR" sz="1467" dirty="0"/>
              <a:t> </a:t>
            </a:r>
            <a:r>
              <a:rPr lang="fr-FR" sz="1467" dirty="0" err="1"/>
              <a:t>access</a:t>
            </a:r>
            <a:r>
              <a:rPr lang="fr-FR" sz="1467" dirty="0"/>
              <a:t> to </a:t>
            </a:r>
            <a:r>
              <a:rPr lang="fr-FR" sz="1467" dirty="0" err="1"/>
              <a:t>credit</a:t>
            </a:r>
            <a:r>
              <a:rPr lang="fr-FR" sz="1467" dirty="0"/>
              <a:t> to </a:t>
            </a:r>
            <a:r>
              <a:rPr lang="fr-FR" sz="1467" dirty="0" err="1"/>
              <a:t>pre-approved</a:t>
            </a:r>
            <a:r>
              <a:rPr lang="fr-FR" sz="1467" dirty="0"/>
              <a:t> </a:t>
            </a:r>
            <a:r>
              <a:rPr lang="fr-FR" sz="1467" dirty="0" err="1"/>
              <a:t>small</a:t>
            </a:r>
            <a:r>
              <a:rPr lang="fr-FR" sz="1467" dirty="0"/>
              <a:t> business </a:t>
            </a:r>
            <a:r>
              <a:rPr lang="fr-FR" sz="1467" dirty="0" err="1"/>
              <a:t>owners</a:t>
            </a:r>
            <a:r>
              <a:rPr lang="fr-FR" sz="1467" dirty="0"/>
              <a:t> in a </a:t>
            </a:r>
            <a:r>
              <a:rPr lang="fr-FR" sz="1467" dirty="0" err="1"/>
              <a:t>platform</a:t>
            </a:r>
            <a:r>
              <a:rPr lang="fr-FR" sz="1467" dirty="0"/>
              <a:t>.</a:t>
            </a:r>
            <a:endParaRPr lang="en-US" sz="1467" dirty="0"/>
          </a:p>
        </p:txBody>
      </p:sp>
      <p:sp>
        <p:nvSpPr>
          <p:cNvPr id="141" name="Rectangle 140"/>
          <p:cNvSpPr/>
          <p:nvPr/>
        </p:nvSpPr>
        <p:spPr>
          <a:xfrm>
            <a:off x="8903732" y="3272393"/>
            <a:ext cx="3038882" cy="13888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9000"/>
              </a:lnSpc>
            </a:pPr>
            <a:r>
              <a:rPr lang="fr-FR" sz="2130" dirty="0"/>
              <a:t>Financial - Transaction Data</a:t>
            </a:r>
          </a:p>
          <a:p>
            <a:pPr>
              <a:lnSpc>
                <a:spcPct val="89000"/>
              </a:lnSpc>
            </a:pPr>
            <a:r>
              <a:rPr lang="fr-FR" sz="1470" dirty="0" err="1"/>
              <a:t>They</a:t>
            </a:r>
            <a:r>
              <a:rPr lang="fr-FR" sz="1470" dirty="0"/>
              <a:t> </a:t>
            </a:r>
            <a:r>
              <a:rPr lang="fr-FR" sz="1470" dirty="0" err="1"/>
              <a:t>could</a:t>
            </a:r>
            <a:r>
              <a:rPr lang="fr-FR" sz="1470" dirty="0"/>
              <a:t> use not </a:t>
            </a:r>
            <a:r>
              <a:rPr lang="fr-FR" sz="1470" dirty="0" err="1"/>
              <a:t>just</a:t>
            </a:r>
            <a:r>
              <a:rPr lang="fr-FR" sz="1470" dirty="0"/>
              <a:t> the </a:t>
            </a:r>
            <a:r>
              <a:rPr lang="fr-FR" sz="1470" dirty="0" err="1"/>
              <a:t>credit</a:t>
            </a:r>
            <a:r>
              <a:rPr lang="fr-FR" sz="1470" dirty="0"/>
              <a:t> score, but </a:t>
            </a:r>
            <a:r>
              <a:rPr lang="fr-FR" sz="1470" dirty="0" err="1"/>
              <a:t>also</a:t>
            </a:r>
            <a:r>
              <a:rPr lang="fr-FR" sz="1470" dirty="0"/>
              <a:t> the transaction data </a:t>
            </a:r>
            <a:r>
              <a:rPr lang="fr-FR" sz="1470" dirty="0" err="1"/>
              <a:t>from</a:t>
            </a:r>
            <a:r>
              <a:rPr lang="fr-FR" sz="1470" dirty="0"/>
              <a:t> </a:t>
            </a:r>
            <a:r>
              <a:rPr lang="fr-FR" sz="1470" dirty="0" err="1"/>
              <a:t>customers</a:t>
            </a:r>
            <a:r>
              <a:rPr lang="fr-FR" sz="1470" dirty="0"/>
              <a:t> and </a:t>
            </a:r>
            <a:r>
              <a:rPr lang="fr-FR" sz="1470" dirty="0" err="1"/>
              <a:t>other</a:t>
            </a:r>
            <a:r>
              <a:rPr lang="fr-FR" sz="1470" dirty="0"/>
              <a:t> businesses</a:t>
            </a:r>
            <a:endParaRPr lang="en-US" sz="1470" dirty="0"/>
          </a:p>
        </p:txBody>
      </p:sp>
      <p:sp>
        <p:nvSpPr>
          <p:cNvPr id="148" name="Freeform 147"/>
          <p:cNvSpPr/>
          <p:nvPr/>
        </p:nvSpPr>
        <p:spPr>
          <a:xfrm flipV="1">
            <a:off x="7306044" y="5062938"/>
            <a:ext cx="973297" cy="335133"/>
          </a:xfrm>
          <a:custGeom>
            <a:avLst/>
            <a:gdLst>
              <a:gd name="connsiteX0" fmla="*/ 0 w 425450"/>
              <a:gd name="connsiteY0" fmla="*/ 142875 h 142875"/>
              <a:gd name="connsiteX1" fmla="*/ 168275 w 425450"/>
              <a:gd name="connsiteY1" fmla="*/ 0 h 142875"/>
              <a:gd name="connsiteX2" fmla="*/ 425450 w 425450"/>
              <a:gd name="connsiteY2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450" h="142875">
                <a:moveTo>
                  <a:pt x="0" y="142875"/>
                </a:moveTo>
                <a:lnTo>
                  <a:pt x="168275" y="0"/>
                </a:lnTo>
                <a:lnTo>
                  <a:pt x="425450" y="0"/>
                </a:lnTo>
              </a:path>
            </a:pathLst>
          </a:custGeom>
          <a:noFill/>
          <a:ln>
            <a:solidFill>
              <a:schemeClr val="bg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49" name="Straight Connector 148"/>
          <p:cNvCxnSpPr/>
          <p:nvPr/>
        </p:nvCxnSpPr>
        <p:spPr>
          <a:xfrm>
            <a:off x="8582419" y="3522216"/>
            <a:ext cx="240996" cy="0"/>
          </a:xfrm>
          <a:prstGeom prst="line">
            <a:avLst/>
          </a:prstGeom>
          <a:noFill/>
          <a:ln>
            <a:solidFill>
              <a:schemeClr val="bg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0" name="Rectangle 149"/>
          <p:cNvSpPr/>
          <p:nvPr/>
        </p:nvSpPr>
        <p:spPr>
          <a:xfrm>
            <a:off x="293641" y="5125483"/>
            <a:ext cx="3533409" cy="8957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9000"/>
              </a:lnSpc>
            </a:pPr>
            <a:r>
              <a:rPr lang="fr-FR" sz="2130" dirty="0" err="1"/>
              <a:t>Insurance</a:t>
            </a:r>
            <a:r>
              <a:rPr lang="fr-FR" sz="2130" dirty="0"/>
              <a:t> - Transaction Data</a:t>
            </a:r>
          </a:p>
          <a:p>
            <a:pPr algn="r">
              <a:lnSpc>
                <a:spcPct val="89000"/>
              </a:lnSpc>
            </a:pPr>
            <a:r>
              <a:rPr lang="fr-FR" sz="1470" dirty="0" err="1"/>
              <a:t>They</a:t>
            </a:r>
            <a:r>
              <a:rPr lang="fr-FR" sz="1470" dirty="0"/>
              <a:t> </a:t>
            </a:r>
            <a:r>
              <a:rPr lang="fr-FR" sz="1470" dirty="0" err="1"/>
              <a:t>could</a:t>
            </a:r>
            <a:r>
              <a:rPr lang="fr-FR" sz="1470" dirty="0"/>
              <a:t> use not </a:t>
            </a:r>
            <a:r>
              <a:rPr lang="fr-FR" sz="1470" dirty="0" err="1"/>
              <a:t>just</a:t>
            </a:r>
            <a:r>
              <a:rPr lang="fr-FR" sz="1470" dirty="0"/>
              <a:t> the </a:t>
            </a:r>
            <a:r>
              <a:rPr lang="fr-FR" sz="1470" dirty="0" err="1"/>
              <a:t>credit</a:t>
            </a:r>
            <a:r>
              <a:rPr lang="fr-FR" sz="1470" dirty="0"/>
              <a:t> score, but </a:t>
            </a:r>
            <a:r>
              <a:rPr lang="fr-FR" sz="1470" dirty="0" err="1"/>
              <a:t>also</a:t>
            </a:r>
            <a:r>
              <a:rPr lang="fr-FR" sz="1470" dirty="0"/>
              <a:t> the transaction data </a:t>
            </a:r>
            <a:r>
              <a:rPr lang="fr-FR" sz="1470" dirty="0" err="1"/>
              <a:t>from</a:t>
            </a:r>
            <a:r>
              <a:rPr lang="fr-FR" sz="1470" dirty="0"/>
              <a:t> </a:t>
            </a:r>
            <a:r>
              <a:rPr lang="fr-FR" sz="1470" dirty="0" err="1"/>
              <a:t>customers</a:t>
            </a:r>
            <a:r>
              <a:rPr lang="fr-FR" sz="1470" dirty="0"/>
              <a:t> and </a:t>
            </a:r>
            <a:r>
              <a:rPr lang="fr-FR" sz="1470" dirty="0" err="1"/>
              <a:t>other</a:t>
            </a:r>
            <a:r>
              <a:rPr lang="fr-FR" sz="1470" dirty="0"/>
              <a:t> businesses</a:t>
            </a:r>
            <a:endParaRPr lang="en-US" sz="1470" dirty="0"/>
          </a:p>
        </p:txBody>
      </p:sp>
      <p:sp>
        <p:nvSpPr>
          <p:cNvPr id="151" name="Rectangle 150"/>
          <p:cNvSpPr/>
          <p:nvPr/>
        </p:nvSpPr>
        <p:spPr>
          <a:xfrm>
            <a:off x="238539" y="3272393"/>
            <a:ext cx="2867289" cy="1296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9000"/>
              </a:lnSpc>
            </a:pPr>
            <a:r>
              <a:rPr lang="fr-FR" sz="2133" dirty="0" err="1"/>
              <a:t>Insurance</a:t>
            </a:r>
            <a:r>
              <a:rPr lang="fr-FR" sz="2133" dirty="0"/>
              <a:t> – </a:t>
            </a:r>
            <a:r>
              <a:rPr lang="fr-FR" sz="2133" dirty="0" err="1"/>
              <a:t>Fraud</a:t>
            </a:r>
            <a:r>
              <a:rPr lang="fr-FR" sz="2133" dirty="0"/>
              <a:t> Data</a:t>
            </a:r>
          </a:p>
          <a:p>
            <a:pPr algn="r">
              <a:lnSpc>
                <a:spcPct val="89000"/>
              </a:lnSpc>
            </a:pPr>
            <a:r>
              <a:rPr lang="fr-FR" sz="1467" dirty="0" err="1"/>
              <a:t>Insurance</a:t>
            </a:r>
            <a:r>
              <a:rPr lang="fr-FR" sz="1467" dirty="0"/>
              <a:t> </a:t>
            </a:r>
            <a:r>
              <a:rPr lang="fr-FR" sz="1467" dirty="0" err="1"/>
              <a:t>industry</a:t>
            </a:r>
            <a:r>
              <a:rPr lang="fr-FR" sz="1467" dirty="0"/>
              <a:t> has unique </a:t>
            </a:r>
            <a:r>
              <a:rPr lang="fr-FR" sz="1467" dirty="0" err="1"/>
              <a:t>fraud</a:t>
            </a:r>
            <a:r>
              <a:rPr lang="fr-FR" sz="1467" dirty="0"/>
              <a:t> claims </a:t>
            </a:r>
            <a:r>
              <a:rPr lang="fr-FR" sz="1467" dirty="0" err="1"/>
              <a:t>requirements</a:t>
            </a:r>
            <a:r>
              <a:rPr lang="fr-FR" sz="1467" dirty="0"/>
              <a:t>, but as the cyber segment </a:t>
            </a:r>
            <a:r>
              <a:rPr lang="fr-FR" sz="1467" dirty="0" err="1"/>
              <a:t>grows</a:t>
            </a:r>
            <a:r>
              <a:rPr lang="fr-FR" sz="1467" dirty="0"/>
              <a:t> </a:t>
            </a:r>
            <a:r>
              <a:rPr lang="fr-FR" sz="1467" dirty="0" err="1"/>
              <a:t>it</a:t>
            </a:r>
            <a:r>
              <a:rPr lang="fr-FR" sz="1467" dirty="0"/>
              <a:t> </a:t>
            </a:r>
            <a:r>
              <a:rPr lang="fr-FR" sz="1467" dirty="0" err="1"/>
              <a:t>is</a:t>
            </a:r>
            <a:r>
              <a:rPr lang="fr-FR" sz="1467" dirty="0"/>
              <a:t> crucial to </a:t>
            </a:r>
            <a:r>
              <a:rPr lang="fr-FR" sz="1467" dirty="0" err="1"/>
              <a:t>understand</a:t>
            </a:r>
            <a:r>
              <a:rPr lang="fr-FR" sz="1467" dirty="0"/>
              <a:t> how the business </a:t>
            </a:r>
            <a:r>
              <a:rPr lang="fr-FR" sz="1467" dirty="0" err="1"/>
              <a:t>operates</a:t>
            </a:r>
            <a:r>
              <a:rPr lang="fr-FR" sz="1467" dirty="0"/>
              <a:t> and </a:t>
            </a:r>
            <a:r>
              <a:rPr lang="fr-FR" sz="1467" dirty="0" err="1"/>
              <a:t>with</a:t>
            </a:r>
            <a:r>
              <a:rPr lang="fr-FR" sz="1467" dirty="0"/>
              <a:t> </a:t>
            </a:r>
            <a:r>
              <a:rPr lang="fr-FR" sz="1467" dirty="0" err="1"/>
              <a:t>who</a:t>
            </a:r>
            <a:r>
              <a:rPr lang="fr-FR" sz="1467" dirty="0"/>
              <a:t>.</a:t>
            </a:r>
            <a:endParaRPr lang="en-US" sz="1467" dirty="0"/>
          </a:p>
        </p:txBody>
      </p:sp>
      <p:sp>
        <p:nvSpPr>
          <p:cNvPr id="152" name="Rectangle 151"/>
          <p:cNvSpPr/>
          <p:nvPr/>
        </p:nvSpPr>
        <p:spPr>
          <a:xfrm>
            <a:off x="168965" y="1525303"/>
            <a:ext cx="3658086" cy="8961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9000"/>
              </a:lnSpc>
            </a:pPr>
            <a:r>
              <a:rPr lang="fr-FR" sz="2133" dirty="0"/>
              <a:t>Trade – Transaction Data</a:t>
            </a:r>
          </a:p>
          <a:p>
            <a:pPr algn="r">
              <a:lnSpc>
                <a:spcPct val="89000"/>
              </a:lnSpc>
            </a:pPr>
            <a:r>
              <a:rPr lang="fr-FR" sz="1470" dirty="0" err="1"/>
              <a:t>Helps</a:t>
            </a:r>
            <a:r>
              <a:rPr lang="fr-FR" sz="1470" dirty="0"/>
              <a:t> to </a:t>
            </a:r>
            <a:r>
              <a:rPr lang="fr-FR" sz="1470" dirty="0" err="1"/>
              <a:t>understand</a:t>
            </a:r>
            <a:r>
              <a:rPr lang="fr-FR" sz="1470" dirty="0"/>
              <a:t> </a:t>
            </a:r>
            <a:r>
              <a:rPr lang="fr-FR" sz="1470" dirty="0" err="1"/>
              <a:t>supply</a:t>
            </a:r>
            <a:r>
              <a:rPr lang="fr-FR" sz="1470" dirty="0"/>
              <a:t> </a:t>
            </a:r>
            <a:r>
              <a:rPr lang="fr-FR" sz="1470" dirty="0" err="1"/>
              <a:t>chain</a:t>
            </a:r>
            <a:r>
              <a:rPr lang="fr-FR" sz="1470" dirty="0"/>
              <a:t> of businesses and how </a:t>
            </a:r>
            <a:r>
              <a:rPr lang="fr-FR" sz="1470" dirty="0" err="1"/>
              <a:t>other</a:t>
            </a:r>
            <a:r>
              <a:rPr lang="fr-FR" sz="1470" dirty="0"/>
              <a:t> businesses </a:t>
            </a:r>
            <a:r>
              <a:rPr lang="fr-FR" sz="1470" dirty="0" err="1"/>
              <a:t>handle</a:t>
            </a:r>
            <a:r>
              <a:rPr lang="fr-FR" sz="1470" dirty="0"/>
              <a:t> </a:t>
            </a:r>
            <a:r>
              <a:rPr lang="fr-FR" sz="1470" dirty="0" err="1"/>
              <a:t>payments</a:t>
            </a:r>
            <a:r>
              <a:rPr lang="fr-FR" sz="1470" dirty="0"/>
              <a:t> for </a:t>
            </a:r>
            <a:r>
              <a:rPr lang="fr-FR" sz="1470" dirty="0" err="1"/>
              <a:t>goods</a:t>
            </a:r>
            <a:r>
              <a:rPr lang="fr-FR" sz="1470" dirty="0"/>
              <a:t> and services</a:t>
            </a:r>
            <a:endParaRPr lang="en-US" sz="1470" dirty="0"/>
          </a:p>
        </p:txBody>
      </p:sp>
      <p:sp>
        <p:nvSpPr>
          <p:cNvPr id="162" name="Freeform 161"/>
          <p:cNvSpPr/>
          <p:nvPr/>
        </p:nvSpPr>
        <p:spPr>
          <a:xfrm flipH="1">
            <a:off x="3890847" y="1803401"/>
            <a:ext cx="567267" cy="190500"/>
          </a:xfrm>
          <a:custGeom>
            <a:avLst/>
            <a:gdLst>
              <a:gd name="connsiteX0" fmla="*/ 0 w 425450"/>
              <a:gd name="connsiteY0" fmla="*/ 142875 h 142875"/>
              <a:gd name="connsiteX1" fmla="*/ 168275 w 425450"/>
              <a:gd name="connsiteY1" fmla="*/ 0 h 142875"/>
              <a:gd name="connsiteX2" fmla="*/ 425450 w 425450"/>
              <a:gd name="connsiteY2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450" h="142875">
                <a:moveTo>
                  <a:pt x="0" y="142875"/>
                </a:moveTo>
                <a:lnTo>
                  <a:pt x="168275" y="0"/>
                </a:lnTo>
                <a:lnTo>
                  <a:pt x="425450" y="0"/>
                </a:lnTo>
              </a:path>
            </a:pathLst>
          </a:custGeom>
          <a:noFill/>
          <a:ln>
            <a:solidFill>
              <a:schemeClr val="bg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3" name="Freeform 162"/>
          <p:cNvSpPr/>
          <p:nvPr/>
        </p:nvSpPr>
        <p:spPr>
          <a:xfrm flipH="1" flipV="1">
            <a:off x="3891082" y="5033789"/>
            <a:ext cx="558896" cy="364283"/>
          </a:xfrm>
          <a:custGeom>
            <a:avLst/>
            <a:gdLst>
              <a:gd name="connsiteX0" fmla="*/ 0 w 425450"/>
              <a:gd name="connsiteY0" fmla="*/ 142875 h 142875"/>
              <a:gd name="connsiteX1" fmla="*/ 168275 w 425450"/>
              <a:gd name="connsiteY1" fmla="*/ 0 h 142875"/>
              <a:gd name="connsiteX2" fmla="*/ 425450 w 425450"/>
              <a:gd name="connsiteY2" fmla="*/ 0 h 142875"/>
              <a:gd name="connsiteX0" fmla="*/ 0 w 241564"/>
              <a:gd name="connsiteY0" fmla="*/ 142875 h 142875"/>
              <a:gd name="connsiteX1" fmla="*/ 168275 w 241564"/>
              <a:gd name="connsiteY1" fmla="*/ 0 h 142875"/>
              <a:gd name="connsiteX2" fmla="*/ 241564 w 241564"/>
              <a:gd name="connsiteY2" fmla="*/ 124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564" h="142875">
                <a:moveTo>
                  <a:pt x="0" y="142875"/>
                </a:moveTo>
                <a:lnTo>
                  <a:pt x="168275" y="0"/>
                </a:lnTo>
                <a:lnTo>
                  <a:pt x="241564" y="1245"/>
                </a:lnTo>
              </a:path>
            </a:pathLst>
          </a:custGeom>
          <a:noFill/>
          <a:ln>
            <a:solidFill>
              <a:schemeClr val="bg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3189394" y="3522216"/>
            <a:ext cx="240996" cy="0"/>
          </a:xfrm>
          <a:prstGeom prst="line">
            <a:avLst/>
          </a:prstGeom>
          <a:noFill/>
          <a:ln>
            <a:solidFill>
              <a:schemeClr val="bg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27AD2D1-70C5-C84A-AC21-865348DCAE2D}"/>
              </a:ext>
            </a:extLst>
          </p:cNvPr>
          <p:cNvSpPr/>
          <p:nvPr/>
        </p:nvSpPr>
        <p:spPr>
          <a:xfrm>
            <a:off x="7038909" y="2339389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~$9M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41AF0D7-62A7-DB4E-A978-BC92734E827F}"/>
              </a:ext>
            </a:extLst>
          </p:cNvPr>
          <p:cNvSpPr/>
          <p:nvPr/>
        </p:nvSpPr>
        <p:spPr>
          <a:xfrm>
            <a:off x="7290761" y="3514112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~$17M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69E3E94-4DB1-8F43-AF93-85A4C2F64ACB}"/>
              </a:ext>
            </a:extLst>
          </p:cNvPr>
          <p:cNvSpPr/>
          <p:nvPr/>
        </p:nvSpPr>
        <p:spPr>
          <a:xfrm>
            <a:off x="6568748" y="4449918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~$9M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A5B5FE-B5A6-404C-A8B3-532496898CE7}"/>
              </a:ext>
            </a:extLst>
          </p:cNvPr>
          <p:cNvSpPr/>
          <p:nvPr/>
        </p:nvSpPr>
        <p:spPr>
          <a:xfrm>
            <a:off x="4452450" y="4455066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~$14M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3F4A7C0-2B62-6A48-9740-5081BC328E50}"/>
              </a:ext>
            </a:extLst>
          </p:cNvPr>
          <p:cNvSpPr/>
          <p:nvPr/>
        </p:nvSpPr>
        <p:spPr>
          <a:xfrm>
            <a:off x="3491994" y="3429000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~$10M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D281A2B-F581-6D4D-BEE8-A50C0EE58AF0}"/>
              </a:ext>
            </a:extLst>
          </p:cNvPr>
          <p:cNvSpPr/>
          <p:nvPr/>
        </p:nvSpPr>
        <p:spPr>
          <a:xfrm>
            <a:off x="4244740" y="2220113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~$12M</a:t>
            </a:r>
          </a:p>
        </p:txBody>
      </p:sp>
    </p:spTree>
    <p:extLst>
      <p:ext uri="{BB962C8B-B14F-4D97-AF65-F5344CB8AC3E}">
        <p14:creationId xmlns:p14="http://schemas.microsoft.com/office/powerpoint/2010/main" val="17179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35" grpId="0"/>
      <p:bldP spid="139" grpId="0" animBg="1"/>
      <p:bldP spid="140" grpId="0"/>
      <p:bldP spid="141" grpId="0"/>
      <p:bldP spid="148" grpId="0" animBg="1"/>
      <p:bldP spid="150" grpId="0"/>
      <p:bldP spid="151" grpId="0"/>
      <p:bldP spid="152" grpId="0"/>
      <p:bldP spid="162" grpId="0" animBg="1"/>
      <p:bldP spid="1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awesome team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sz="quarter" idx="18"/>
          </p:nvPr>
        </p:nvSpPr>
        <p:spPr>
          <a:xfrm>
            <a:off x="2544352" y="1930445"/>
            <a:ext cx="2314408" cy="2132088"/>
          </a:xfrm>
        </p:spPr>
        <p:txBody>
          <a:bodyPr>
            <a:normAutofit/>
          </a:bodyPr>
          <a:lstStyle/>
          <a:p>
            <a:r>
              <a:rPr lang="en-US" sz="3000" dirty="0"/>
              <a:t>Casey</a:t>
            </a:r>
          </a:p>
          <a:p>
            <a:r>
              <a:rPr lang="en-US" sz="3000" dirty="0" err="1"/>
              <a:t>Hald</a:t>
            </a:r>
            <a:endParaRPr lang="en-US" sz="3000" dirty="0"/>
          </a:p>
        </p:txBody>
      </p:sp>
      <p:sp>
        <p:nvSpPr>
          <p:cNvPr id="53" name="Content Placeholder 52"/>
          <p:cNvSpPr>
            <a:spLocks noGrp="1"/>
          </p:cNvSpPr>
          <p:nvPr>
            <p:ph sz="quarter" idx="20"/>
          </p:nvPr>
        </p:nvSpPr>
        <p:spPr>
          <a:xfrm>
            <a:off x="5969540" y="1930445"/>
            <a:ext cx="2314408" cy="2132088"/>
          </a:xfrm>
        </p:spPr>
        <p:txBody>
          <a:bodyPr>
            <a:normAutofit/>
          </a:bodyPr>
          <a:lstStyle/>
          <a:p>
            <a:r>
              <a:rPr lang="en-US" sz="3000" dirty="0"/>
              <a:t>Nicolette</a:t>
            </a:r>
          </a:p>
          <a:p>
            <a:r>
              <a:rPr lang="en-US" sz="3000" dirty="0"/>
              <a:t>Emory</a:t>
            </a:r>
          </a:p>
        </p:txBody>
      </p:sp>
      <p:sp>
        <p:nvSpPr>
          <p:cNvPr id="55" name="Content Placeholder 54"/>
          <p:cNvSpPr>
            <a:spLocks noGrp="1"/>
          </p:cNvSpPr>
          <p:nvPr>
            <p:ph sz="quarter" idx="22"/>
          </p:nvPr>
        </p:nvSpPr>
        <p:spPr>
          <a:xfrm>
            <a:off x="9758256" y="1930445"/>
            <a:ext cx="2314408" cy="2132088"/>
          </a:xfrm>
        </p:spPr>
        <p:txBody>
          <a:bodyPr>
            <a:normAutofit/>
          </a:bodyPr>
          <a:lstStyle/>
          <a:p>
            <a:r>
              <a:rPr lang="en-US" sz="3000" dirty="0"/>
              <a:t>Liang</a:t>
            </a:r>
          </a:p>
          <a:p>
            <a:r>
              <a:rPr lang="en-US" sz="3000" dirty="0"/>
              <a:t>Wang</a:t>
            </a:r>
          </a:p>
        </p:txBody>
      </p:sp>
      <p:sp>
        <p:nvSpPr>
          <p:cNvPr id="57" name="Content Placeholder 56"/>
          <p:cNvSpPr>
            <a:spLocks noGrp="1"/>
          </p:cNvSpPr>
          <p:nvPr>
            <p:ph sz="quarter" idx="26"/>
          </p:nvPr>
        </p:nvSpPr>
        <p:spPr>
          <a:xfrm>
            <a:off x="4370794" y="4177232"/>
            <a:ext cx="2314408" cy="2132088"/>
          </a:xfrm>
        </p:spPr>
        <p:txBody>
          <a:bodyPr>
            <a:normAutofit/>
          </a:bodyPr>
          <a:lstStyle/>
          <a:p>
            <a:r>
              <a:rPr lang="en-US" sz="3000" dirty="0"/>
              <a:t>Manas</a:t>
            </a:r>
          </a:p>
          <a:p>
            <a:r>
              <a:rPr lang="en-US" sz="3000" dirty="0"/>
              <a:t>Das</a:t>
            </a:r>
          </a:p>
        </p:txBody>
      </p:sp>
      <p:sp>
        <p:nvSpPr>
          <p:cNvPr id="61" name="Content Placeholder 60"/>
          <p:cNvSpPr>
            <a:spLocks noGrp="1"/>
          </p:cNvSpPr>
          <p:nvPr>
            <p:ph sz="quarter" idx="30"/>
          </p:nvPr>
        </p:nvSpPr>
        <p:spPr>
          <a:xfrm>
            <a:off x="7816488" y="4149984"/>
            <a:ext cx="2314408" cy="1100446"/>
          </a:xfrm>
        </p:spPr>
        <p:txBody>
          <a:bodyPr>
            <a:normAutofit/>
          </a:bodyPr>
          <a:lstStyle/>
          <a:p>
            <a:r>
              <a:rPr lang="en-US" sz="3000" dirty="0"/>
              <a:t>Stephen Weber</a:t>
            </a:r>
          </a:p>
        </p:txBody>
      </p:sp>
      <p:sp>
        <p:nvSpPr>
          <p:cNvPr id="104" name="Text Placeholder 103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An amazing cross-functional team from Product to Data Science</a:t>
            </a:r>
          </a:p>
        </p:txBody>
      </p:sp>
      <p:pic>
        <p:nvPicPr>
          <p:cNvPr id="21" name="Picture Placeholder 20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3575DDE5-F186-9A40-BA9A-0EFDD5BFAD7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/>
          <a:srcRect t="12435" b="12435"/>
          <a:stretch>
            <a:fillRect/>
          </a:stretch>
        </p:blipFill>
        <p:spPr>
          <a:xfrm>
            <a:off x="6746401" y="4149985"/>
            <a:ext cx="914400" cy="914400"/>
          </a:xfrm>
        </p:spPr>
      </p:pic>
      <p:pic>
        <p:nvPicPr>
          <p:cNvPr id="15" name="Picture Placeholder 14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33F05FFA-F778-CC43-BCA3-302D9E266D4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1474265" y="1844141"/>
            <a:ext cx="914400" cy="914400"/>
          </a:xfrm>
        </p:spPr>
      </p:pic>
      <p:pic>
        <p:nvPicPr>
          <p:cNvPr id="18" name="Picture Placeholder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27D178C-BE4B-9142-A401-B234B15C45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9453" y="1844141"/>
            <a:ext cx="914400" cy="914400"/>
          </a:xfrm>
        </p:spPr>
      </p:pic>
      <p:pic>
        <p:nvPicPr>
          <p:cNvPr id="23" name="Picture Placeholder 22" descr="A person taking a selfie&#10;&#10;Description automatically generated">
            <a:extLst>
              <a:ext uri="{FF2B5EF4-FFF2-40B4-BE49-F238E27FC236}">
                <a16:creationId xmlns:a16="http://schemas.microsoft.com/office/drawing/2014/main" id="{B156EC84-9291-B344-85BA-7BB7F12CBC8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0517" y="1844141"/>
            <a:ext cx="914400" cy="914400"/>
          </a:xfrm>
        </p:spPr>
      </p:pic>
      <p:pic>
        <p:nvPicPr>
          <p:cNvPr id="27" name="Picture Placeholder 26" descr="A person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104CE58A-B3A0-3648-8687-7C879D88E5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4149725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61994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6672" y="2598003"/>
            <a:ext cx="6336704" cy="16619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5400" dirty="0"/>
              <a:t>Market</a:t>
            </a:r>
          </a:p>
          <a:p>
            <a:r>
              <a:rPr lang="en-US" sz="5400" dirty="0"/>
              <a:t>Trends</a:t>
            </a:r>
          </a:p>
        </p:txBody>
      </p:sp>
      <p:sp>
        <p:nvSpPr>
          <p:cNvPr id="6" name="Freeform 105">
            <a:extLst>
              <a:ext uri="{FF2B5EF4-FFF2-40B4-BE49-F238E27FC236}">
                <a16:creationId xmlns:a16="http://schemas.microsoft.com/office/drawing/2014/main" id="{7C38B8E9-FBF4-6048-88FE-5891ADB8CC9B}"/>
              </a:ext>
            </a:extLst>
          </p:cNvPr>
          <p:cNvSpPr>
            <a:spLocks noEditPoints="1"/>
          </p:cNvSpPr>
          <p:nvPr/>
        </p:nvSpPr>
        <p:spPr bwMode="auto">
          <a:xfrm>
            <a:off x="2243572" y="2255904"/>
            <a:ext cx="3458415" cy="1993248"/>
          </a:xfrm>
          <a:custGeom>
            <a:avLst/>
            <a:gdLst>
              <a:gd name="T0" fmla="*/ 751 w 773"/>
              <a:gd name="T1" fmla="*/ 6 h 445"/>
              <a:gd name="T2" fmla="*/ 751 w 773"/>
              <a:gd name="T3" fmla="*/ 5 h 445"/>
              <a:gd name="T4" fmla="*/ 750 w 773"/>
              <a:gd name="T5" fmla="*/ 3 h 445"/>
              <a:gd name="T6" fmla="*/ 749 w 773"/>
              <a:gd name="T7" fmla="*/ 2 h 445"/>
              <a:gd name="T8" fmla="*/ 747 w 773"/>
              <a:gd name="T9" fmla="*/ 1 h 445"/>
              <a:gd name="T10" fmla="*/ 747 w 773"/>
              <a:gd name="T11" fmla="*/ 1 h 445"/>
              <a:gd name="T12" fmla="*/ 745 w 773"/>
              <a:gd name="T13" fmla="*/ 0 h 445"/>
              <a:gd name="T14" fmla="*/ 744 w 773"/>
              <a:gd name="T15" fmla="*/ 0 h 445"/>
              <a:gd name="T16" fmla="*/ 742 w 773"/>
              <a:gd name="T17" fmla="*/ 1 h 445"/>
              <a:gd name="T18" fmla="*/ 740 w 773"/>
              <a:gd name="T19" fmla="*/ 2 h 445"/>
              <a:gd name="T20" fmla="*/ 626 w 773"/>
              <a:gd name="T21" fmla="*/ 87 h 445"/>
              <a:gd name="T22" fmla="*/ 634 w 773"/>
              <a:gd name="T23" fmla="*/ 99 h 445"/>
              <a:gd name="T24" fmla="*/ 649 w 773"/>
              <a:gd name="T25" fmla="*/ 211 h 445"/>
              <a:gd name="T26" fmla="*/ 581 w 773"/>
              <a:gd name="T27" fmla="*/ 234 h 445"/>
              <a:gd name="T28" fmla="*/ 484 w 773"/>
              <a:gd name="T29" fmla="*/ 165 h 445"/>
              <a:gd name="T30" fmla="*/ 374 w 773"/>
              <a:gd name="T31" fmla="*/ 165 h 445"/>
              <a:gd name="T32" fmla="*/ 331 w 773"/>
              <a:gd name="T33" fmla="*/ 338 h 445"/>
              <a:gd name="T34" fmla="*/ 281 w 773"/>
              <a:gd name="T35" fmla="*/ 345 h 445"/>
              <a:gd name="T36" fmla="*/ 205 w 773"/>
              <a:gd name="T37" fmla="*/ 210 h 445"/>
              <a:gd name="T38" fmla="*/ 95 w 773"/>
              <a:gd name="T39" fmla="*/ 210 h 445"/>
              <a:gd name="T40" fmla="*/ 2 w 773"/>
              <a:gd name="T41" fmla="*/ 385 h 445"/>
              <a:gd name="T42" fmla="*/ 8 w 773"/>
              <a:gd name="T43" fmla="*/ 397 h 445"/>
              <a:gd name="T44" fmla="*/ 120 w 773"/>
              <a:gd name="T45" fmla="*/ 256 h 445"/>
              <a:gd name="T46" fmla="*/ 181 w 773"/>
              <a:gd name="T47" fmla="*/ 255 h 445"/>
              <a:gd name="T48" fmla="*/ 258 w 773"/>
              <a:gd name="T49" fmla="*/ 390 h 445"/>
              <a:gd name="T50" fmla="*/ 368 w 773"/>
              <a:gd name="T51" fmla="*/ 390 h 445"/>
              <a:gd name="T52" fmla="*/ 406 w 773"/>
              <a:gd name="T53" fmla="*/ 215 h 445"/>
              <a:gd name="T54" fmla="*/ 478 w 773"/>
              <a:gd name="T55" fmla="*/ 191 h 445"/>
              <a:gd name="T56" fmla="*/ 573 w 773"/>
              <a:gd name="T57" fmla="*/ 261 h 445"/>
              <a:gd name="T58" fmla="*/ 683 w 773"/>
              <a:gd name="T59" fmla="*/ 261 h 445"/>
              <a:gd name="T60" fmla="*/ 741 w 773"/>
              <a:gd name="T61" fmla="*/ 33 h 445"/>
              <a:gd name="T62" fmla="*/ 765 w 773"/>
              <a:gd name="T63" fmla="*/ 160 h 445"/>
              <a:gd name="T64" fmla="*/ 772 w 773"/>
              <a:gd name="T65" fmla="*/ 152 h 445"/>
              <a:gd name="T66" fmla="*/ 150 w 773"/>
              <a:gd name="T67" fmla="*/ 169 h 445"/>
              <a:gd name="T68" fmla="*/ 177 w 773"/>
              <a:gd name="T69" fmla="*/ 240 h 445"/>
              <a:gd name="T70" fmla="*/ 177 w 773"/>
              <a:gd name="T71" fmla="*/ 240 h 445"/>
              <a:gd name="T72" fmla="*/ 109 w 773"/>
              <a:gd name="T73" fmla="*/ 210 h 445"/>
              <a:gd name="T74" fmla="*/ 313 w 773"/>
              <a:gd name="T75" fmla="*/ 431 h 445"/>
              <a:gd name="T76" fmla="*/ 313 w 773"/>
              <a:gd name="T77" fmla="*/ 349 h 445"/>
              <a:gd name="T78" fmla="*/ 429 w 773"/>
              <a:gd name="T79" fmla="*/ 206 h 445"/>
              <a:gd name="T80" fmla="*/ 429 w 773"/>
              <a:gd name="T81" fmla="*/ 124 h 445"/>
              <a:gd name="T82" fmla="*/ 429 w 773"/>
              <a:gd name="T83" fmla="*/ 206 h 445"/>
              <a:gd name="T84" fmla="*/ 628 w 773"/>
              <a:gd name="T85" fmla="*/ 302 h 445"/>
              <a:gd name="T86" fmla="*/ 628 w 773"/>
              <a:gd name="T87" fmla="*/ 22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73" h="445">
                <a:moveTo>
                  <a:pt x="772" y="152"/>
                </a:move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5"/>
                  <a:pt x="751" y="5"/>
                </a:cubicBezTo>
                <a:cubicBezTo>
                  <a:pt x="751" y="5"/>
                  <a:pt x="751" y="4"/>
                  <a:pt x="751" y="4"/>
                </a:cubicBezTo>
                <a:cubicBezTo>
                  <a:pt x="750" y="4"/>
                  <a:pt x="750" y="4"/>
                  <a:pt x="750" y="3"/>
                </a:cubicBezTo>
                <a:cubicBezTo>
                  <a:pt x="750" y="3"/>
                  <a:pt x="750" y="3"/>
                  <a:pt x="750" y="3"/>
                </a:cubicBezTo>
                <a:cubicBezTo>
                  <a:pt x="749" y="3"/>
                  <a:pt x="749" y="2"/>
                  <a:pt x="749" y="2"/>
                </a:cubicBezTo>
                <a:cubicBezTo>
                  <a:pt x="749" y="2"/>
                  <a:pt x="749" y="2"/>
                  <a:pt x="749" y="2"/>
                </a:cubicBezTo>
                <a:cubicBezTo>
                  <a:pt x="748" y="1"/>
                  <a:pt x="748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6" y="1"/>
                  <a:pt x="746" y="1"/>
                  <a:pt x="745" y="0"/>
                </a:cubicBezTo>
                <a:cubicBezTo>
                  <a:pt x="745" y="0"/>
                  <a:pt x="745" y="0"/>
                  <a:pt x="745" y="0"/>
                </a:cubicBezTo>
                <a:cubicBezTo>
                  <a:pt x="745" y="0"/>
                  <a:pt x="744" y="0"/>
                  <a:pt x="744" y="0"/>
                </a:cubicBezTo>
                <a:cubicBezTo>
                  <a:pt x="744" y="0"/>
                  <a:pt x="743" y="0"/>
                  <a:pt x="743" y="0"/>
                </a:cubicBezTo>
                <a:cubicBezTo>
                  <a:pt x="743" y="1"/>
                  <a:pt x="742" y="1"/>
                  <a:pt x="742" y="1"/>
                </a:cubicBezTo>
                <a:cubicBezTo>
                  <a:pt x="742" y="1"/>
                  <a:pt x="742" y="1"/>
                  <a:pt x="742" y="1"/>
                </a:cubicBezTo>
                <a:cubicBezTo>
                  <a:pt x="741" y="1"/>
                  <a:pt x="741" y="1"/>
                  <a:pt x="740" y="2"/>
                </a:cubicBezTo>
                <a:cubicBezTo>
                  <a:pt x="740" y="2"/>
                  <a:pt x="740" y="2"/>
                  <a:pt x="740" y="2"/>
                </a:cubicBezTo>
                <a:cubicBezTo>
                  <a:pt x="626" y="87"/>
                  <a:pt x="626" y="87"/>
                  <a:pt x="626" y="87"/>
                </a:cubicBezTo>
                <a:cubicBezTo>
                  <a:pt x="623" y="90"/>
                  <a:pt x="622" y="94"/>
                  <a:pt x="625" y="97"/>
                </a:cubicBezTo>
                <a:cubicBezTo>
                  <a:pt x="627" y="100"/>
                  <a:pt x="631" y="101"/>
                  <a:pt x="634" y="99"/>
                </a:cubicBezTo>
                <a:cubicBezTo>
                  <a:pt x="728" y="29"/>
                  <a:pt x="728" y="29"/>
                  <a:pt x="728" y="29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3" y="208"/>
                  <a:pt x="636" y="206"/>
                  <a:pt x="628" y="206"/>
                </a:cubicBezTo>
                <a:cubicBezTo>
                  <a:pt x="608" y="206"/>
                  <a:pt x="590" y="218"/>
                  <a:pt x="581" y="234"/>
                </a:cubicBezTo>
                <a:cubicBezTo>
                  <a:pt x="482" y="177"/>
                  <a:pt x="482" y="177"/>
                  <a:pt x="482" y="177"/>
                </a:cubicBezTo>
                <a:cubicBezTo>
                  <a:pt x="483" y="173"/>
                  <a:pt x="484" y="169"/>
                  <a:pt x="484" y="165"/>
                </a:cubicBezTo>
                <a:cubicBezTo>
                  <a:pt x="484" y="135"/>
                  <a:pt x="459" y="110"/>
                  <a:pt x="429" y="110"/>
                </a:cubicBezTo>
                <a:cubicBezTo>
                  <a:pt x="398" y="110"/>
                  <a:pt x="374" y="135"/>
                  <a:pt x="374" y="165"/>
                </a:cubicBezTo>
                <a:cubicBezTo>
                  <a:pt x="374" y="183"/>
                  <a:pt x="382" y="198"/>
                  <a:pt x="394" y="20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25" y="336"/>
                  <a:pt x="319" y="335"/>
                  <a:pt x="313" y="335"/>
                </a:cubicBezTo>
                <a:cubicBezTo>
                  <a:pt x="301" y="335"/>
                  <a:pt x="290" y="338"/>
                  <a:pt x="281" y="3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200" y="236"/>
                  <a:pt x="205" y="223"/>
                  <a:pt x="205" y="210"/>
                </a:cubicBezTo>
                <a:cubicBezTo>
                  <a:pt x="205" y="179"/>
                  <a:pt x="180" y="155"/>
                  <a:pt x="150" y="155"/>
                </a:cubicBezTo>
                <a:cubicBezTo>
                  <a:pt x="119" y="155"/>
                  <a:pt x="95" y="179"/>
                  <a:pt x="95" y="210"/>
                </a:cubicBezTo>
                <a:cubicBezTo>
                  <a:pt x="95" y="224"/>
                  <a:pt x="100" y="237"/>
                  <a:pt x="109" y="247"/>
                </a:cubicBezTo>
                <a:cubicBezTo>
                  <a:pt x="2" y="385"/>
                  <a:pt x="2" y="385"/>
                  <a:pt x="2" y="385"/>
                </a:cubicBezTo>
                <a:cubicBezTo>
                  <a:pt x="0" y="388"/>
                  <a:pt x="1" y="393"/>
                  <a:pt x="4" y="395"/>
                </a:cubicBezTo>
                <a:cubicBezTo>
                  <a:pt x="5" y="396"/>
                  <a:pt x="7" y="397"/>
                  <a:pt x="8" y="397"/>
                </a:cubicBezTo>
                <a:cubicBezTo>
                  <a:pt x="10" y="397"/>
                  <a:pt x="12" y="396"/>
                  <a:pt x="14" y="394"/>
                </a:cubicBezTo>
                <a:cubicBezTo>
                  <a:pt x="120" y="256"/>
                  <a:pt x="120" y="256"/>
                  <a:pt x="120" y="256"/>
                </a:cubicBezTo>
                <a:cubicBezTo>
                  <a:pt x="128" y="262"/>
                  <a:pt x="139" y="265"/>
                  <a:pt x="150" y="265"/>
                </a:cubicBezTo>
                <a:cubicBezTo>
                  <a:pt x="161" y="265"/>
                  <a:pt x="172" y="261"/>
                  <a:pt x="181" y="255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63" y="364"/>
                  <a:pt x="258" y="376"/>
                  <a:pt x="258" y="390"/>
                </a:cubicBezTo>
                <a:cubicBezTo>
                  <a:pt x="258" y="420"/>
                  <a:pt x="283" y="445"/>
                  <a:pt x="313" y="445"/>
                </a:cubicBezTo>
                <a:cubicBezTo>
                  <a:pt x="343" y="445"/>
                  <a:pt x="368" y="420"/>
                  <a:pt x="368" y="390"/>
                </a:cubicBezTo>
                <a:cubicBezTo>
                  <a:pt x="368" y="371"/>
                  <a:pt x="358" y="354"/>
                  <a:pt x="344" y="344"/>
                </a:cubicBezTo>
                <a:cubicBezTo>
                  <a:pt x="406" y="215"/>
                  <a:pt x="406" y="215"/>
                  <a:pt x="406" y="215"/>
                </a:cubicBezTo>
                <a:cubicBezTo>
                  <a:pt x="413" y="219"/>
                  <a:pt x="421" y="220"/>
                  <a:pt x="429" y="220"/>
                </a:cubicBezTo>
                <a:cubicBezTo>
                  <a:pt x="450" y="220"/>
                  <a:pt x="468" y="208"/>
                  <a:pt x="478" y="191"/>
                </a:cubicBezTo>
                <a:cubicBezTo>
                  <a:pt x="575" y="247"/>
                  <a:pt x="575" y="247"/>
                  <a:pt x="575" y="247"/>
                </a:cubicBezTo>
                <a:cubicBezTo>
                  <a:pt x="574" y="252"/>
                  <a:pt x="573" y="256"/>
                  <a:pt x="573" y="261"/>
                </a:cubicBezTo>
                <a:cubicBezTo>
                  <a:pt x="573" y="292"/>
                  <a:pt x="598" y="316"/>
                  <a:pt x="628" y="316"/>
                </a:cubicBezTo>
                <a:cubicBezTo>
                  <a:pt x="659" y="316"/>
                  <a:pt x="683" y="292"/>
                  <a:pt x="683" y="261"/>
                </a:cubicBezTo>
                <a:cubicBezTo>
                  <a:pt x="683" y="244"/>
                  <a:pt x="675" y="228"/>
                  <a:pt x="662" y="218"/>
                </a:cubicBezTo>
                <a:cubicBezTo>
                  <a:pt x="741" y="33"/>
                  <a:pt x="741" y="33"/>
                  <a:pt x="741" y="33"/>
                </a:cubicBezTo>
                <a:cubicBezTo>
                  <a:pt x="758" y="154"/>
                  <a:pt x="758" y="154"/>
                  <a:pt x="758" y="154"/>
                </a:cubicBezTo>
                <a:cubicBezTo>
                  <a:pt x="759" y="158"/>
                  <a:pt x="762" y="160"/>
                  <a:pt x="765" y="160"/>
                </a:cubicBezTo>
                <a:cubicBezTo>
                  <a:pt x="766" y="160"/>
                  <a:pt x="766" y="160"/>
                  <a:pt x="766" y="160"/>
                </a:cubicBezTo>
                <a:cubicBezTo>
                  <a:pt x="770" y="160"/>
                  <a:pt x="773" y="156"/>
                  <a:pt x="772" y="152"/>
                </a:cubicBezTo>
                <a:close/>
                <a:moveTo>
                  <a:pt x="109" y="210"/>
                </a:moveTo>
                <a:cubicBezTo>
                  <a:pt x="109" y="187"/>
                  <a:pt x="127" y="169"/>
                  <a:pt x="150" y="169"/>
                </a:cubicBezTo>
                <a:cubicBezTo>
                  <a:pt x="172" y="169"/>
                  <a:pt x="191" y="187"/>
                  <a:pt x="191" y="210"/>
                </a:cubicBezTo>
                <a:cubicBezTo>
                  <a:pt x="191" y="222"/>
                  <a:pt x="186" y="233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0" y="247"/>
                  <a:pt x="160" y="251"/>
                  <a:pt x="150" y="251"/>
                </a:cubicBezTo>
                <a:cubicBezTo>
                  <a:pt x="127" y="251"/>
                  <a:pt x="109" y="232"/>
                  <a:pt x="109" y="210"/>
                </a:cubicBezTo>
                <a:close/>
                <a:moveTo>
                  <a:pt x="354" y="390"/>
                </a:moveTo>
                <a:cubicBezTo>
                  <a:pt x="354" y="412"/>
                  <a:pt x="336" y="431"/>
                  <a:pt x="313" y="431"/>
                </a:cubicBezTo>
                <a:cubicBezTo>
                  <a:pt x="290" y="431"/>
                  <a:pt x="272" y="412"/>
                  <a:pt x="272" y="390"/>
                </a:cubicBezTo>
                <a:cubicBezTo>
                  <a:pt x="272" y="367"/>
                  <a:pt x="290" y="349"/>
                  <a:pt x="313" y="349"/>
                </a:cubicBezTo>
                <a:cubicBezTo>
                  <a:pt x="336" y="349"/>
                  <a:pt x="354" y="367"/>
                  <a:pt x="354" y="390"/>
                </a:cubicBezTo>
                <a:close/>
                <a:moveTo>
                  <a:pt x="429" y="206"/>
                </a:moveTo>
                <a:cubicBezTo>
                  <a:pt x="406" y="206"/>
                  <a:pt x="388" y="188"/>
                  <a:pt x="388" y="165"/>
                </a:cubicBezTo>
                <a:cubicBezTo>
                  <a:pt x="388" y="143"/>
                  <a:pt x="406" y="124"/>
                  <a:pt x="429" y="124"/>
                </a:cubicBezTo>
                <a:cubicBezTo>
                  <a:pt x="451" y="124"/>
                  <a:pt x="470" y="143"/>
                  <a:pt x="470" y="165"/>
                </a:cubicBezTo>
                <a:cubicBezTo>
                  <a:pt x="470" y="188"/>
                  <a:pt x="451" y="206"/>
                  <a:pt x="429" y="206"/>
                </a:cubicBezTo>
                <a:close/>
                <a:moveTo>
                  <a:pt x="669" y="261"/>
                </a:moveTo>
                <a:cubicBezTo>
                  <a:pt x="669" y="284"/>
                  <a:pt x="651" y="302"/>
                  <a:pt x="628" y="302"/>
                </a:cubicBezTo>
                <a:cubicBezTo>
                  <a:pt x="606" y="302"/>
                  <a:pt x="587" y="284"/>
                  <a:pt x="587" y="261"/>
                </a:cubicBezTo>
                <a:cubicBezTo>
                  <a:pt x="587" y="239"/>
                  <a:pt x="606" y="220"/>
                  <a:pt x="628" y="220"/>
                </a:cubicBezTo>
                <a:cubicBezTo>
                  <a:pt x="651" y="220"/>
                  <a:pt x="669" y="239"/>
                  <a:pt x="669" y="2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4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Cryptocurrency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Market Trends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489068" y="2857884"/>
            <a:ext cx="958761" cy="2769205"/>
          </a:xfrm>
          <a:custGeom>
            <a:avLst/>
            <a:gdLst>
              <a:gd name="connsiteX0" fmla="*/ 0 w 2011716"/>
              <a:gd name="connsiteY0" fmla="*/ 260698 h 4826000"/>
              <a:gd name="connsiteX1" fmla="*/ 260698 w 2011716"/>
              <a:gd name="connsiteY1" fmla="*/ 0 h 4826000"/>
              <a:gd name="connsiteX2" fmla="*/ 1751018 w 2011716"/>
              <a:gd name="connsiteY2" fmla="*/ 0 h 4826000"/>
              <a:gd name="connsiteX3" fmla="*/ 2011716 w 2011716"/>
              <a:gd name="connsiteY3" fmla="*/ 260698 h 4826000"/>
              <a:gd name="connsiteX4" fmla="*/ 2011716 w 2011716"/>
              <a:gd name="connsiteY4" fmla="*/ 4565302 h 4826000"/>
              <a:gd name="connsiteX5" fmla="*/ 1751018 w 2011716"/>
              <a:gd name="connsiteY5" fmla="*/ 4826000 h 4826000"/>
              <a:gd name="connsiteX6" fmla="*/ 260698 w 2011716"/>
              <a:gd name="connsiteY6" fmla="*/ 4826000 h 4826000"/>
              <a:gd name="connsiteX7" fmla="*/ 0 w 2011716"/>
              <a:gd name="connsiteY7" fmla="*/ 4565302 h 4826000"/>
              <a:gd name="connsiteX8" fmla="*/ 0 w 2011716"/>
              <a:gd name="connsiteY8" fmla="*/ 260698 h 4826000"/>
              <a:gd name="connsiteX0" fmla="*/ 2011716 w 2103156"/>
              <a:gd name="connsiteY0" fmla="*/ 4565302 h 4826000"/>
              <a:gd name="connsiteX1" fmla="*/ 1751018 w 2103156"/>
              <a:gd name="connsiteY1" fmla="*/ 4826000 h 4826000"/>
              <a:gd name="connsiteX2" fmla="*/ 260698 w 2103156"/>
              <a:gd name="connsiteY2" fmla="*/ 4826000 h 4826000"/>
              <a:gd name="connsiteX3" fmla="*/ 0 w 2103156"/>
              <a:gd name="connsiteY3" fmla="*/ 4565302 h 4826000"/>
              <a:gd name="connsiteX4" fmla="*/ 0 w 2103156"/>
              <a:gd name="connsiteY4" fmla="*/ 260698 h 4826000"/>
              <a:gd name="connsiteX5" fmla="*/ 260698 w 2103156"/>
              <a:gd name="connsiteY5" fmla="*/ 0 h 4826000"/>
              <a:gd name="connsiteX6" fmla="*/ 1751018 w 2103156"/>
              <a:gd name="connsiteY6" fmla="*/ 0 h 4826000"/>
              <a:gd name="connsiteX7" fmla="*/ 2011716 w 2103156"/>
              <a:gd name="connsiteY7" fmla="*/ 260698 h 4826000"/>
              <a:gd name="connsiteX8" fmla="*/ 2103156 w 2103156"/>
              <a:gd name="connsiteY8" fmla="*/ 4656742 h 4826000"/>
              <a:gd name="connsiteX0" fmla="*/ 2011716 w 2011716"/>
              <a:gd name="connsiteY0" fmla="*/ 4565302 h 4826000"/>
              <a:gd name="connsiteX1" fmla="*/ 1751018 w 2011716"/>
              <a:gd name="connsiteY1" fmla="*/ 4826000 h 4826000"/>
              <a:gd name="connsiteX2" fmla="*/ 260698 w 2011716"/>
              <a:gd name="connsiteY2" fmla="*/ 4826000 h 4826000"/>
              <a:gd name="connsiteX3" fmla="*/ 0 w 2011716"/>
              <a:gd name="connsiteY3" fmla="*/ 4565302 h 4826000"/>
              <a:gd name="connsiteX4" fmla="*/ 0 w 2011716"/>
              <a:gd name="connsiteY4" fmla="*/ 260698 h 4826000"/>
              <a:gd name="connsiteX5" fmla="*/ 260698 w 2011716"/>
              <a:gd name="connsiteY5" fmla="*/ 0 h 4826000"/>
              <a:gd name="connsiteX6" fmla="*/ 1751018 w 2011716"/>
              <a:gd name="connsiteY6" fmla="*/ 0 h 4826000"/>
              <a:gd name="connsiteX7" fmla="*/ 2011716 w 2011716"/>
              <a:gd name="connsiteY7" fmla="*/ 260698 h 4826000"/>
              <a:gd name="connsiteX0" fmla="*/ 1751018 w 2011716"/>
              <a:gd name="connsiteY0" fmla="*/ 4826000 h 4826000"/>
              <a:gd name="connsiteX1" fmla="*/ 260698 w 2011716"/>
              <a:gd name="connsiteY1" fmla="*/ 4826000 h 4826000"/>
              <a:gd name="connsiteX2" fmla="*/ 0 w 2011716"/>
              <a:gd name="connsiteY2" fmla="*/ 4565302 h 4826000"/>
              <a:gd name="connsiteX3" fmla="*/ 0 w 2011716"/>
              <a:gd name="connsiteY3" fmla="*/ 260698 h 4826000"/>
              <a:gd name="connsiteX4" fmla="*/ 260698 w 2011716"/>
              <a:gd name="connsiteY4" fmla="*/ 0 h 4826000"/>
              <a:gd name="connsiteX5" fmla="*/ 1751018 w 2011716"/>
              <a:gd name="connsiteY5" fmla="*/ 0 h 4826000"/>
              <a:gd name="connsiteX6" fmla="*/ 2011716 w 2011716"/>
              <a:gd name="connsiteY6" fmla="*/ 260698 h 4826000"/>
              <a:gd name="connsiteX0" fmla="*/ 260698 w 2011716"/>
              <a:gd name="connsiteY0" fmla="*/ 4826000 h 4826000"/>
              <a:gd name="connsiteX1" fmla="*/ 0 w 2011716"/>
              <a:gd name="connsiteY1" fmla="*/ 4565302 h 4826000"/>
              <a:gd name="connsiteX2" fmla="*/ 0 w 2011716"/>
              <a:gd name="connsiteY2" fmla="*/ 260698 h 4826000"/>
              <a:gd name="connsiteX3" fmla="*/ 260698 w 2011716"/>
              <a:gd name="connsiteY3" fmla="*/ 0 h 4826000"/>
              <a:gd name="connsiteX4" fmla="*/ 1751018 w 2011716"/>
              <a:gd name="connsiteY4" fmla="*/ 0 h 4826000"/>
              <a:gd name="connsiteX5" fmla="*/ 2011716 w 2011716"/>
              <a:gd name="connsiteY5" fmla="*/ 260698 h 4826000"/>
              <a:gd name="connsiteX0" fmla="*/ 0 w 2011716"/>
              <a:gd name="connsiteY0" fmla="*/ 4565302 h 4565302"/>
              <a:gd name="connsiteX1" fmla="*/ 0 w 2011716"/>
              <a:gd name="connsiteY1" fmla="*/ 260698 h 4565302"/>
              <a:gd name="connsiteX2" fmla="*/ 260698 w 2011716"/>
              <a:gd name="connsiteY2" fmla="*/ 0 h 4565302"/>
              <a:gd name="connsiteX3" fmla="*/ 1751018 w 2011716"/>
              <a:gd name="connsiteY3" fmla="*/ 0 h 4565302"/>
              <a:gd name="connsiteX4" fmla="*/ 2011716 w 2011716"/>
              <a:gd name="connsiteY4" fmla="*/ 260698 h 4565302"/>
              <a:gd name="connsiteX0" fmla="*/ 0 w 1751018"/>
              <a:gd name="connsiteY0" fmla="*/ 4565302 h 4565302"/>
              <a:gd name="connsiteX1" fmla="*/ 0 w 1751018"/>
              <a:gd name="connsiteY1" fmla="*/ 260698 h 4565302"/>
              <a:gd name="connsiteX2" fmla="*/ 260698 w 1751018"/>
              <a:gd name="connsiteY2" fmla="*/ 0 h 4565302"/>
              <a:gd name="connsiteX3" fmla="*/ 1751018 w 1751018"/>
              <a:gd name="connsiteY3" fmla="*/ 0 h 456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018" h="4565302">
                <a:moveTo>
                  <a:pt x="0" y="4565302"/>
                </a:moveTo>
                <a:lnTo>
                  <a:pt x="0" y="260698"/>
                </a:lnTo>
                <a:cubicBezTo>
                  <a:pt x="0" y="116718"/>
                  <a:pt x="116718" y="0"/>
                  <a:pt x="260698" y="0"/>
                </a:cubicBezTo>
                <a:lnTo>
                  <a:pt x="1751018" y="0"/>
                </a:lnTo>
              </a:path>
            </a:pathLst>
          </a:custGeom>
          <a:noFill/>
          <a:ln w="3556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4" name="Rounded Rectangle 32"/>
          <p:cNvSpPr/>
          <p:nvPr/>
        </p:nvSpPr>
        <p:spPr>
          <a:xfrm>
            <a:off x="6821619" y="4413727"/>
            <a:ext cx="626211" cy="1220731"/>
          </a:xfrm>
          <a:custGeom>
            <a:avLst/>
            <a:gdLst>
              <a:gd name="connsiteX0" fmla="*/ 0 w 2011716"/>
              <a:gd name="connsiteY0" fmla="*/ 260698 h 4826000"/>
              <a:gd name="connsiteX1" fmla="*/ 260698 w 2011716"/>
              <a:gd name="connsiteY1" fmla="*/ 0 h 4826000"/>
              <a:gd name="connsiteX2" fmla="*/ 1751018 w 2011716"/>
              <a:gd name="connsiteY2" fmla="*/ 0 h 4826000"/>
              <a:gd name="connsiteX3" fmla="*/ 2011716 w 2011716"/>
              <a:gd name="connsiteY3" fmla="*/ 260698 h 4826000"/>
              <a:gd name="connsiteX4" fmla="*/ 2011716 w 2011716"/>
              <a:gd name="connsiteY4" fmla="*/ 4565302 h 4826000"/>
              <a:gd name="connsiteX5" fmla="*/ 1751018 w 2011716"/>
              <a:gd name="connsiteY5" fmla="*/ 4826000 h 4826000"/>
              <a:gd name="connsiteX6" fmla="*/ 260698 w 2011716"/>
              <a:gd name="connsiteY6" fmla="*/ 4826000 h 4826000"/>
              <a:gd name="connsiteX7" fmla="*/ 0 w 2011716"/>
              <a:gd name="connsiteY7" fmla="*/ 4565302 h 4826000"/>
              <a:gd name="connsiteX8" fmla="*/ 0 w 2011716"/>
              <a:gd name="connsiteY8" fmla="*/ 260698 h 4826000"/>
              <a:gd name="connsiteX0" fmla="*/ 2011716 w 2103156"/>
              <a:gd name="connsiteY0" fmla="*/ 4565302 h 4826000"/>
              <a:gd name="connsiteX1" fmla="*/ 1751018 w 2103156"/>
              <a:gd name="connsiteY1" fmla="*/ 4826000 h 4826000"/>
              <a:gd name="connsiteX2" fmla="*/ 260698 w 2103156"/>
              <a:gd name="connsiteY2" fmla="*/ 4826000 h 4826000"/>
              <a:gd name="connsiteX3" fmla="*/ 0 w 2103156"/>
              <a:gd name="connsiteY3" fmla="*/ 4565302 h 4826000"/>
              <a:gd name="connsiteX4" fmla="*/ 0 w 2103156"/>
              <a:gd name="connsiteY4" fmla="*/ 260698 h 4826000"/>
              <a:gd name="connsiteX5" fmla="*/ 260698 w 2103156"/>
              <a:gd name="connsiteY5" fmla="*/ 0 h 4826000"/>
              <a:gd name="connsiteX6" fmla="*/ 1751018 w 2103156"/>
              <a:gd name="connsiteY6" fmla="*/ 0 h 4826000"/>
              <a:gd name="connsiteX7" fmla="*/ 2011716 w 2103156"/>
              <a:gd name="connsiteY7" fmla="*/ 260698 h 4826000"/>
              <a:gd name="connsiteX8" fmla="*/ 2103156 w 2103156"/>
              <a:gd name="connsiteY8" fmla="*/ 4656742 h 4826000"/>
              <a:gd name="connsiteX0" fmla="*/ 2011716 w 2011716"/>
              <a:gd name="connsiteY0" fmla="*/ 4565302 h 4826000"/>
              <a:gd name="connsiteX1" fmla="*/ 1751018 w 2011716"/>
              <a:gd name="connsiteY1" fmla="*/ 4826000 h 4826000"/>
              <a:gd name="connsiteX2" fmla="*/ 260698 w 2011716"/>
              <a:gd name="connsiteY2" fmla="*/ 4826000 h 4826000"/>
              <a:gd name="connsiteX3" fmla="*/ 0 w 2011716"/>
              <a:gd name="connsiteY3" fmla="*/ 4565302 h 4826000"/>
              <a:gd name="connsiteX4" fmla="*/ 0 w 2011716"/>
              <a:gd name="connsiteY4" fmla="*/ 260698 h 4826000"/>
              <a:gd name="connsiteX5" fmla="*/ 260698 w 2011716"/>
              <a:gd name="connsiteY5" fmla="*/ 0 h 4826000"/>
              <a:gd name="connsiteX6" fmla="*/ 1751018 w 2011716"/>
              <a:gd name="connsiteY6" fmla="*/ 0 h 4826000"/>
              <a:gd name="connsiteX7" fmla="*/ 2011716 w 2011716"/>
              <a:gd name="connsiteY7" fmla="*/ 260698 h 4826000"/>
              <a:gd name="connsiteX0" fmla="*/ 1751018 w 2011716"/>
              <a:gd name="connsiteY0" fmla="*/ 4826000 h 4826000"/>
              <a:gd name="connsiteX1" fmla="*/ 260698 w 2011716"/>
              <a:gd name="connsiteY1" fmla="*/ 4826000 h 4826000"/>
              <a:gd name="connsiteX2" fmla="*/ 0 w 2011716"/>
              <a:gd name="connsiteY2" fmla="*/ 4565302 h 4826000"/>
              <a:gd name="connsiteX3" fmla="*/ 0 w 2011716"/>
              <a:gd name="connsiteY3" fmla="*/ 260698 h 4826000"/>
              <a:gd name="connsiteX4" fmla="*/ 260698 w 2011716"/>
              <a:gd name="connsiteY4" fmla="*/ 0 h 4826000"/>
              <a:gd name="connsiteX5" fmla="*/ 1751018 w 2011716"/>
              <a:gd name="connsiteY5" fmla="*/ 0 h 4826000"/>
              <a:gd name="connsiteX6" fmla="*/ 2011716 w 2011716"/>
              <a:gd name="connsiteY6" fmla="*/ 260698 h 4826000"/>
              <a:gd name="connsiteX0" fmla="*/ 260698 w 2011716"/>
              <a:gd name="connsiteY0" fmla="*/ 4826000 h 4826000"/>
              <a:gd name="connsiteX1" fmla="*/ 0 w 2011716"/>
              <a:gd name="connsiteY1" fmla="*/ 4565302 h 4826000"/>
              <a:gd name="connsiteX2" fmla="*/ 0 w 2011716"/>
              <a:gd name="connsiteY2" fmla="*/ 260698 h 4826000"/>
              <a:gd name="connsiteX3" fmla="*/ 260698 w 2011716"/>
              <a:gd name="connsiteY3" fmla="*/ 0 h 4826000"/>
              <a:gd name="connsiteX4" fmla="*/ 1751018 w 2011716"/>
              <a:gd name="connsiteY4" fmla="*/ 0 h 4826000"/>
              <a:gd name="connsiteX5" fmla="*/ 2011716 w 2011716"/>
              <a:gd name="connsiteY5" fmla="*/ 260698 h 4826000"/>
              <a:gd name="connsiteX0" fmla="*/ 0 w 2011716"/>
              <a:gd name="connsiteY0" fmla="*/ 4565302 h 4565302"/>
              <a:gd name="connsiteX1" fmla="*/ 0 w 2011716"/>
              <a:gd name="connsiteY1" fmla="*/ 260698 h 4565302"/>
              <a:gd name="connsiteX2" fmla="*/ 260698 w 2011716"/>
              <a:gd name="connsiteY2" fmla="*/ 0 h 4565302"/>
              <a:gd name="connsiteX3" fmla="*/ 1751018 w 2011716"/>
              <a:gd name="connsiteY3" fmla="*/ 0 h 4565302"/>
              <a:gd name="connsiteX4" fmla="*/ 2011716 w 2011716"/>
              <a:gd name="connsiteY4" fmla="*/ 260698 h 4565302"/>
              <a:gd name="connsiteX0" fmla="*/ 0 w 1751018"/>
              <a:gd name="connsiteY0" fmla="*/ 4565302 h 4565302"/>
              <a:gd name="connsiteX1" fmla="*/ 0 w 1751018"/>
              <a:gd name="connsiteY1" fmla="*/ 260698 h 4565302"/>
              <a:gd name="connsiteX2" fmla="*/ 260698 w 1751018"/>
              <a:gd name="connsiteY2" fmla="*/ 0 h 4565302"/>
              <a:gd name="connsiteX3" fmla="*/ 1751018 w 1751018"/>
              <a:gd name="connsiteY3" fmla="*/ 0 h 456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018" h="4565302">
                <a:moveTo>
                  <a:pt x="0" y="4565302"/>
                </a:moveTo>
                <a:lnTo>
                  <a:pt x="0" y="260698"/>
                </a:lnTo>
                <a:cubicBezTo>
                  <a:pt x="0" y="116718"/>
                  <a:pt x="116718" y="0"/>
                  <a:pt x="260698" y="0"/>
                </a:cubicBezTo>
                <a:lnTo>
                  <a:pt x="1751018" y="0"/>
                </a:lnTo>
              </a:path>
            </a:pathLst>
          </a:custGeom>
          <a:noFill/>
          <a:ln w="3556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5" name="Rounded Rectangle 32"/>
          <p:cNvSpPr/>
          <p:nvPr/>
        </p:nvSpPr>
        <p:spPr>
          <a:xfrm flipH="1">
            <a:off x="4914788" y="2050784"/>
            <a:ext cx="1236715" cy="3576304"/>
          </a:xfrm>
          <a:custGeom>
            <a:avLst/>
            <a:gdLst>
              <a:gd name="connsiteX0" fmla="*/ 0 w 2011716"/>
              <a:gd name="connsiteY0" fmla="*/ 260698 h 4826000"/>
              <a:gd name="connsiteX1" fmla="*/ 260698 w 2011716"/>
              <a:gd name="connsiteY1" fmla="*/ 0 h 4826000"/>
              <a:gd name="connsiteX2" fmla="*/ 1751018 w 2011716"/>
              <a:gd name="connsiteY2" fmla="*/ 0 h 4826000"/>
              <a:gd name="connsiteX3" fmla="*/ 2011716 w 2011716"/>
              <a:gd name="connsiteY3" fmla="*/ 260698 h 4826000"/>
              <a:gd name="connsiteX4" fmla="*/ 2011716 w 2011716"/>
              <a:gd name="connsiteY4" fmla="*/ 4565302 h 4826000"/>
              <a:gd name="connsiteX5" fmla="*/ 1751018 w 2011716"/>
              <a:gd name="connsiteY5" fmla="*/ 4826000 h 4826000"/>
              <a:gd name="connsiteX6" fmla="*/ 260698 w 2011716"/>
              <a:gd name="connsiteY6" fmla="*/ 4826000 h 4826000"/>
              <a:gd name="connsiteX7" fmla="*/ 0 w 2011716"/>
              <a:gd name="connsiteY7" fmla="*/ 4565302 h 4826000"/>
              <a:gd name="connsiteX8" fmla="*/ 0 w 2011716"/>
              <a:gd name="connsiteY8" fmla="*/ 260698 h 4826000"/>
              <a:gd name="connsiteX0" fmla="*/ 2011716 w 2103156"/>
              <a:gd name="connsiteY0" fmla="*/ 4565302 h 4826000"/>
              <a:gd name="connsiteX1" fmla="*/ 1751018 w 2103156"/>
              <a:gd name="connsiteY1" fmla="*/ 4826000 h 4826000"/>
              <a:gd name="connsiteX2" fmla="*/ 260698 w 2103156"/>
              <a:gd name="connsiteY2" fmla="*/ 4826000 h 4826000"/>
              <a:gd name="connsiteX3" fmla="*/ 0 w 2103156"/>
              <a:gd name="connsiteY3" fmla="*/ 4565302 h 4826000"/>
              <a:gd name="connsiteX4" fmla="*/ 0 w 2103156"/>
              <a:gd name="connsiteY4" fmla="*/ 260698 h 4826000"/>
              <a:gd name="connsiteX5" fmla="*/ 260698 w 2103156"/>
              <a:gd name="connsiteY5" fmla="*/ 0 h 4826000"/>
              <a:gd name="connsiteX6" fmla="*/ 1751018 w 2103156"/>
              <a:gd name="connsiteY6" fmla="*/ 0 h 4826000"/>
              <a:gd name="connsiteX7" fmla="*/ 2011716 w 2103156"/>
              <a:gd name="connsiteY7" fmla="*/ 260698 h 4826000"/>
              <a:gd name="connsiteX8" fmla="*/ 2103156 w 2103156"/>
              <a:gd name="connsiteY8" fmla="*/ 4656742 h 4826000"/>
              <a:gd name="connsiteX0" fmla="*/ 2011716 w 2011716"/>
              <a:gd name="connsiteY0" fmla="*/ 4565302 h 4826000"/>
              <a:gd name="connsiteX1" fmla="*/ 1751018 w 2011716"/>
              <a:gd name="connsiteY1" fmla="*/ 4826000 h 4826000"/>
              <a:gd name="connsiteX2" fmla="*/ 260698 w 2011716"/>
              <a:gd name="connsiteY2" fmla="*/ 4826000 h 4826000"/>
              <a:gd name="connsiteX3" fmla="*/ 0 w 2011716"/>
              <a:gd name="connsiteY3" fmla="*/ 4565302 h 4826000"/>
              <a:gd name="connsiteX4" fmla="*/ 0 w 2011716"/>
              <a:gd name="connsiteY4" fmla="*/ 260698 h 4826000"/>
              <a:gd name="connsiteX5" fmla="*/ 260698 w 2011716"/>
              <a:gd name="connsiteY5" fmla="*/ 0 h 4826000"/>
              <a:gd name="connsiteX6" fmla="*/ 1751018 w 2011716"/>
              <a:gd name="connsiteY6" fmla="*/ 0 h 4826000"/>
              <a:gd name="connsiteX7" fmla="*/ 2011716 w 2011716"/>
              <a:gd name="connsiteY7" fmla="*/ 260698 h 4826000"/>
              <a:gd name="connsiteX0" fmla="*/ 1751018 w 2011716"/>
              <a:gd name="connsiteY0" fmla="*/ 4826000 h 4826000"/>
              <a:gd name="connsiteX1" fmla="*/ 260698 w 2011716"/>
              <a:gd name="connsiteY1" fmla="*/ 4826000 h 4826000"/>
              <a:gd name="connsiteX2" fmla="*/ 0 w 2011716"/>
              <a:gd name="connsiteY2" fmla="*/ 4565302 h 4826000"/>
              <a:gd name="connsiteX3" fmla="*/ 0 w 2011716"/>
              <a:gd name="connsiteY3" fmla="*/ 260698 h 4826000"/>
              <a:gd name="connsiteX4" fmla="*/ 260698 w 2011716"/>
              <a:gd name="connsiteY4" fmla="*/ 0 h 4826000"/>
              <a:gd name="connsiteX5" fmla="*/ 1751018 w 2011716"/>
              <a:gd name="connsiteY5" fmla="*/ 0 h 4826000"/>
              <a:gd name="connsiteX6" fmla="*/ 2011716 w 2011716"/>
              <a:gd name="connsiteY6" fmla="*/ 260698 h 4826000"/>
              <a:gd name="connsiteX0" fmla="*/ 260698 w 2011716"/>
              <a:gd name="connsiteY0" fmla="*/ 4826000 h 4826000"/>
              <a:gd name="connsiteX1" fmla="*/ 0 w 2011716"/>
              <a:gd name="connsiteY1" fmla="*/ 4565302 h 4826000"/>
              <a:gd name="connsiteX2" fmla="*/ 0 w 2011716"/>
              <a:gd name="connsiteY2" fmla="*/ 260698 h 4826000"/>
              <a:gd name="connsiteX3" fmla="*/ 260698 w 2011716"/>
              <a:gd name="connsiteY3" fmla="*/ 0 h 4826000"/>
              <a:gd name="connsiteX4" fmla="*/ 1751018 w 2011716"/>
              <a:gd name="connsiteY4" fmla="*/ 0 h 4826000"/>
              <a:gd name="connsiteX5" fmla="*/ 2011716 w 2011716"/>
              <a:gd name="connsiteY5" fmla="*/ 260698 h 4826000"/>
              <a:gd name="connsiteX0" fmla="*/ 0 w 2011716"/>
              <a:gd name="connsiteY0" fmla="*/ 4565302 h 4565302"/>
              <a:gd name="connsiteX1" fmla="*/ 0 w 2011716"/>
              <a:gd name="connsiteY1" fmla="*/ 260698 h 4565302"/>
              <a:gd name="connsiteX2" fmla="*/ 260698 w 2011716"/>
              <a:gd name="connsiteY2" fmla="*/ 0 h 4565302"/>
              <a:gd name="connsiteX3" fmla="*/ 1751018 w 2011716"/>
              <a:gd name="connsiteY3" fmla="*/ 0 h 4565302"/>
              <a:gd name="connsiteX4" fmla="*/ 2011716 w 2011716"/>
              <a:gd name="connsiteY4" fmla="*/ 260698 h 4565302"/>
              <a:gd name="connsiteX0" fmla="*/ 0 w 1751018"/>
              <a:gd name="connsiteY0" fmla="*/ 4565302 h 4565302"/>
              <a:gd name="connsiteX1" fmla="*/ 0 w 1751018"/>
              <a:gd name="connsiteY1" fmla="*/ 260698 h 4565302"/>
              <a:gd name="connsiteX2" fmla="*/ 260698 w 1751018"/>
              <a:gd name="connsiteY2" fmla="*/ 0 h 4565302"/>
              <a:gd name="connsiteX3" fmla="*/ 1751018 w 1751018"/>
              <a:gd name="connsiteY3" fmla="*/ 0 h 456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018" h="4565302">
                <a:moveTo>
                  <a:pt x="0" y="4565302"/>
                </a:moveTo>
                <a:lnTo>
                  <a:pt x="0" y="260698"/>
                </a:lnTo>
                <a:cubicBezTo>
                  <a:pt x="0" y="116718"/>
                  <a:pt x="116718" y="0"/>
                  <a:pt x="260698" y="0"/>
                </a:cubicBezTo>
                <a:lnTo>
                  <a:pt x="1751018" y="0"/>
                </a:lnTo>
              </a:path>
            </a:pathLst>
          </a:custGeom>
          <a:noFill/>
          <a:ln w="3556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6" name="Rounded Rectangle 32"/>
          <p:cNvSpPr/>
          <p:nvPr/>
        </p:nvSpPr>
        <p:spPr>
          <a:xfrm flipH="1">
            <a:off x="4888801" y="3461898"/>
            <a:ext cx="926585" cy="2165191"/>
          </a:xfrm>
          <a:custGeom>
            <a:avLst/>
            <a:gdLst>
              <a:gd name="connsiteX0" fmla="*/ 0 w 2011716"/>
              <a:gd name="connsiteY0" fmla="*/ 260698 h 4826000"/>
              <a:gd name="connsiteX1" fmla="*/ 260698 w 2011716"/>
              <a:gd name="connsiteY1" fmla="*/ 0 h 4826000"/>
              <a:gd name="connsiteX2" fmla="*/ 1751018 w 2011716"/>
              <a:gd name="connsiteY2" fmla="*/ 0 h 4826000"/>
              <a:gd name="connsiteX3" fmla="*/ 2011716 w 2011716"/>
              <a:gd name="connsiteY3" fmla="*/ 260698 h 4826000"/>
              <a:gd name="connsiteX4" fmla="*/ 2011716 w 2011716"/>
              <a:gd name="connsiteY4" fmla="*/ 4565302 h 4826000"/>
              <a:gd name="connsiteX5" fmla="*/ 1751018 w 2011716"/>
              <a:gd name="connsiteY5" fmla="*/ 4826000 h 4826000"/>
              <a:gd name="connsiteX6" fmla="*/ 260698 w 2011716"/>
              <a:gd name="connsiteY6" fmla="*/ 4826000 h 4826000"/>
              <a:gd name="connsiteX7" fmla="*/ 0 w 2011716"/>
              <a:gd name="connsiteY7" fmla="*/ 4565302 h 4826000"/>
              <a:gd name="connsiteX8" fmla="*/ 0 w 2011716"/>
              <a:gd name="connsiteY8" fmla="*/ 260698 h 4826000"/>
              <a:gd name="connsiteX0" fmla="*/ 2011716 w 2103156"/>
              <a:gd name="connsiteY0" fmla="*/ 4565302 h 4826000"/>
              <a:gd name="connsiteX1" fmla="*/ 1751018 w 2103156"/>
              <a:gd name="connsiteY1" fmla="*/ 4826000 h 4826000"/>
              <a:gd name="connsiteX2" fmla="*/ 260698 w 2103156"/>
              <a:gd name="connsiteY2" fmla="*/ 4826000 h 4826000"/>
              <a:gd name="connsiteX3" fmla="*/ 0 w 2103156"/>
              <a:gd name="connsiteY3" fmla="*/ 4565302 h 4826000"/>
              <a:gd name="connsiteX4" fmla="*/ 0 w 2103156"/>
              <a:gd name="connsiteY4" fmla="*/ 260698 h 4826000"/>
              <a:gd name="connsiteX5" fmla="*/ 260698 w 2103156"/>
              <a:gd name="connsiteY5" fmla="*/ 0 h 4826000"/>
              <a:gd name="connsiteX6" fmla="*/ 1751018 w 2103156"/>
              <a:gd name="connsiteY6" fmla="*/ 0 h 4826000"/>
              <a:gd name="connsiteX7" fmla="*/ 2011716 w 2103156"/>
              <a:gd name="connsiteY7" fmla="*/ 260698 h 4826000"/>
              <a:gd name="connsiteX8" fmla="*/ 2103156 w 2103156"/>
              <a:gd name="connsiteY8" fmla="*/ 4656742 h 4826000"/>
              <a:gd name="connsiteX0" fmla="*/ 2011716 w 2011716"/>
              <a:gd name="connsiteY0" fmla="*/ 4565302 h 4826000"/>
              <a:gd name="connsiteX1" fmla="*/ 1751018 w 2011716"/>
              <a:gd name="connsiteY1" fmla="*/ 4826000 h 4826000"/>
              <a:gd name="connsiteX2" fmla="*/ 260698 w 2011716"/>
              <a:gd name="connsiteY2" fmla="*/ 4826000 h 4826000"/>
              <a:gd name="connsiteX3" fmla="*/ 0 w 2011716"/>
              <a:gd name="connsiteY3" fmla="*/ 4565302 h 4826000"/>
              <a:gd name="connsiteX4" fmla="*/ 0 w 2011716"/>
              <a:gd name="connsiteY4" fmla="*/ 260698 h 4826000"/>
              <a:gd name="connsiteX5" fmla="*/ 260698 w 2011716"/>
              <a:gd name="connsiteY5" fmla="*/ 0 h 4826000"/>
              <a:gd name="connsiteX6" fmla="*/ 1751018 w 2011716"/>
              <a:gd name="connsiteY6" fmla="*/ 0 h 4826000"/>
              <a:gd name="connsiteX7" fmla="*/ 2011716 w 2011716"/>
              <a:gd name="connsiteY7" fmla="*/ 260698 h 4826000"/>
              <a:gd name="connsiteX0" fmla="*/ 1751018 w 2011716"/>
              <a:gd name="connsiteY0" fmla="*/ 4826000 h 4826000"/>
              <a:gd name="connsiteX1" fmla="*/ 260698 w 2011716"/>
              <a:gd name="connsiteY1" fmla="*/ 4826000 h 4826000"/>
              <a:gd name="connsiteX2" fmla="*/ 0 w 2011716"/>
              <a:gd name="connsiteY2" fmla="*/ 4565302 h 4826000"/>
              <a:gd name="connsiteX3" fmla="*/ 0 w 2011716"/>
              <a:gd name="connsiteY3" fmla="*/ 260698 h 4826000"/>
              <a:gd name="connsiteX4" fmla="*/ 260698 w 2011716"/>
              <a:gd name="connsiteY4" fmla="*/ 0 h 4826000"/>
              <a:gd name="connsiteX5" fmla="*/ 1751018 w 2011716"/>
              <a:gd name="connsiteY5" fmla="*/ 0 h 4826000"/>
              <a:gd name="connsiteX6" fmla="*/ 2011716 w 2011716"/>
              <a:gd name="connsiteY6" fmla="*/ 260698 h 4826000"/>
              <a:gd name="connsiteX0" fmla="*/ 260698 w 2011716"/>
              <a:gd name="connsiteY0" fmla="*/ 4826000 h 4826000"/>
              <a:gd name="connsiteX1" fmla="*/ 0 w 2011716"/>
              <a:gd name="connsiteY1" fmla="*/ 4565302 h 4826000"/>
              <a:gd name="connsiteX2" fmla="*/ 0 w 2011716"/>
              <a:gd name="connsiteY2" fmla="*/ 260698 h 4826000"/>
              <a:gd name="connsiteX3" fmla="*/ 260698 w 2011716"/>
              <a:gd name="connsiteY3" fmla="*/ 0 h 4826000"/>
              <a:gd name="connsiteX4" fmla="*/ 1751018 w 2011716"/>
              <a:gd name="connsiteY4" fmla="*/ 0 h 4826000"/>
              <a:gd name="connsiteX5" fmla="*/ 2011716 w 2011716"/>
              <a:gd name="connsiteY5" fmla="*/ 260698 h 4826000"/>
              <a:gd name="connsiteX0" fmla="*/ 0 w 2011716"/>
              <a:gd name="connsiteY0" fmla="*/ 4565302 h 4565302"/>
              <a:gd name="connsiteX1" fmla="*/ 0 w 2011716"/>
              <a:gd name="connsiteY1" fmla="*/ 260698 h 4565302"/>
              <a:gd name="connsiteX2" fmla="*/ 260698 w 2011716"/>
              <a:gd name="connsiteY2" fmla="*/ 0 h 4565302"/>
              <a:gd name="connsiteX3" fmla="*/ 1751018 w 2011716"/>
              <a:gd name="connsiteY3" fmla="*/ 0 h 4565302"/>
              <a:gd name="connsiteX4" fmla="*/ 2011716 w 2011716"/>
              <a:gd name="connsiteY4" fmla="*/ 260698 h 4565302"/>
              <a:gd name="connsiteX0" fmla="*/ 0 w 1751018"/>
              <a:gd name="connsiteY0" fmla="*/ 4565302 h 4565302"/>
              <a:gd name="connsiteX1" fmla="*/ 0 w 1751018"/>
              <a:gd name="connsiteY1" fmla="*/ 260698 h 4565302"/>
              <a:gd name="connsiteX2" fmla="*/ 260698 w 1751018"/>
              <a:gd name="connsiteY2" fmla="*/ 0 h 4565302"/>
              <a:gd name="connsiteX3" fmla="*/ 1751018 w 1751018"/>
              <a:gd name="connsiteY3" fmla="*/ 0 h 456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018" h="4565302">
                <a:moveTo>
                  <a:pt x="0" y="4565302"/>
                </a:moveTo>
                <a:lnTo>
                  <a:pt x="0" y="260698"/>
                </a:lnTo>
                <a:cubicBezTo>
                  <a:pt x="0" y="116718"/>
                  <a:pt x="116718" y="0"/>
                  <a:pt x="260698" y="0"/>
                </a:cubicBezTo>
                <a:lnTo>
                  <a:pt x="1751018" y="0"/>
                </a:lnTo>
              </a:path>
            </a:pathLst>
          </a:custGeom>
          <a:noFill/>
          <a:ln w="3556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7" name="Rounded Rectangle 32"/>
          <p:cNvSpPr/>
          <p:nvPr/>
        </p:nvSpPr>
        <p:spPr>
          <a:xfrm flipH="1">
            <a:off x="4880003" y="4949979"/>
            <a:ext cx="599535" cy="677109"/>
          </a:xfrm>
          <a:custGeom>
            <a:avLst/>
            <a:gdLst>
              <a:gd name="connsiteX0" fmla="*/ 0 w 2011716"/>
              <a:gd name="connsiteY0" fmla="*/ 260698 h 4826000"/>
              <a:gd name="connsiteX1" fmla="*/ 260698 w 2011716"/>
              <a:gd name="connsiteY1" fmla="*/ 0 h 4826000"/>
              <a:gd name="connsiteX2" fmla="*/ 1751018 w 2011716"/>
              <a:gd name="connsiteY2" fmla="*/ 0 h 4826000"/>
              <a:gd name="connsiteX3" fmla="*/ 2011716 w 2011716"/>
              <a:gd name="connsiteY3" fmla="*/ 260698 h 4826000"/>
              <a:gd name="connsiteX4" fmla="*/ 2011716 w 2011716"/>
              <a:gd name="connsiteY4" fmla="*/ 4565302 h 4826000"/>
              <a:gd name="connsiteX5" fmla="*/ 1751018 w 2011716"/>
              <a:gd name="connsiteY5" fmla="*/ 4826000 h 4826000"/>
              <a:gd name="connsiteX6" fmla="*/ 260698 w 2011716"/>
              <a:gd name="connsiteY6" fmla="*/ 4826000 h 4826000"/>
              <a:gd name="connsiteX7" fmla="*/ 0 w 2011716"/>
              <a:gd name="connsiteY7" fmla="*/ 4565302 h 4826000"/>
              <a:gd name="connsiteX8" fmla="*/ 0 w 2011716"/>
              <a:gd name="connsiteY8" fmla="*/ 260698 h 4826000"/>
              <a:gd name="connsiteX0" fmla="*/ 2011716 w 2103156"/>
              <a:gd name="connsiteY0" fmla="*/ 4565302 h 4826000"/>
              <a:gd name="connsiteX1" fmla="*/ 1751018 w 2103156"/>
              <a:gd name="connsiteY1" fmla="*/ 4826000 h 4826000"/>
              <a:gd name="connsiteX2" fmla="*/ 260698 w 2103156"/>
              <a:gd name="connsiteY2" fmla="*/ 4826000 h 4826000"/>
              <a:gd name="connsiteX3" fmla="*/ 0 w 2103156"/>
              <a:gd name="connsiteY3" fmla="*/ 4565302 h 4826000"/>
              <a:gd name="connsiteX4" fmla="*/ 0 w 2103156"/>
              <a:gd name="connsiteY4" fmla="*/ 260698 h 4826000"/>
              <a:gd name="connsiteX5" fmla="*/ 260698 w 2103156"/>
              <a:gd name="connsiteY5" fmla="*/ 0 h 4826000"/>
              <a:gd name="connsiteX6" fmla="*/ 1751018 w 2103156"/>
              <a:gd name="connsiteY6" fmla="*/ 0 h 4826000"/>
              <a:gd name="connsiteX7" fmla="*/ 2011716 w 2103156"/>
              <a:gd name="connsiteY7" fmla="*/ 260698 h 4826000"/>
              <a:gd name="connsiteX8" fmla="*/ 2103156 w 2103156"/>
              <a:gd name="connsiteY8" fmla="*/ 4656742 h 4826000"/>
              <a:gd name="connsiteX0" fmla="*/ 2011716 w 2011716"/>
              <a:gd name="connsiteY0" fmla="*/ 4565302 h 4826000"/>
              <a:gd name="connsiteX1" fmla="*/ 1751018 w 2011716"/>
              <a:gd name="connsiteY1" fmla="*/ 4826000 h 4826000"/>
              <a:gd name="connsiteX2" fmla="*/ 260698 w 2011716"/>
              <a:gd name="connsiteY2" fmla="*/ 4826000 h 4826000"/>
              <a:gd name="connsiteX3" fmla="*/ 0 w 2011716"/>
              <a:gd name="connsiteY3" fmla="*/ 4565302 h 4826000"/>
              <a:gd name="connsiteX4" fmla="*/ 0 w 2011716"/>
              <a:gd name="connsiteY4" fmla="*/ 260698 h 4826000"/>
              <a:gd name="connsiteX5" fmla="*/ 260698 w 2011716"/>
              <a:gd name="connsiteY5" fmla="*/ 0 h 4826000"/>
              <a:gd name="connsiteX6" fmla="*/ 1751018 w 2011716"/>
              <a:gd name="connsiteY6" fmla="*/ 0 h 4826000"/>
              <a:gd name="connsiteX7" fmla="*/ 2011716 w 2011716"/>
              <a:gd name="connsiteY7" fmla="*/ 260698 h 4826000"/>
              <a:gd name="connsiteX0" fmla="*/ 1751018 w 2011716"/>
              <a:gd name="connsiteY0" fmla="*/ 4826000 h 4826000"/>
              <a:gd name="connsiteX1" fmla="*/ 260698 w 2011716"/>
              <a:gd name="connsiteY1" fmla="*/ 4826000 h 4826000"/>
              <a:gd name="connsiteX2" fmla="*/ 0 w 2011716"/>
              <a:gd name="connsiteY2" fmla="*/ 4565302 h 4826000"/>
              <a:gd name="connsiteX3" fmla="*/ 0 w 2011716"/>
              <a:gd name="connsiteY3" fmla="*/ 260698 h 4826000"/>
              <a:gd name="connsiteX4" fmla="*/ 260698 w 2011716"/>
              <a:gd name="connsiteY4" fmla="*/ 0 h 4826000"/>
              <a:gd name="connsiteX5" fmla="*/ 1751018 w 2011716"/>
              <a:gd name="connsiteY5" fmla="*/ 0 h 4826000"/>
              <a:gd name="connsiteX6" fmla="*/ 2011716 w 2011716"/>
              <a:gd name="connsiteY6" fmla="*/ 260698 h 4826000"/>
              <a:gd name="connsiteX0" fmla="*/ 260698 w 2011716"/>
              <a:gd name="connsiteY0" fmla="*/ 4826000 h 4826000"/>
              <a:gd name="connsiteX1" fmla="*/ 0 w 2011716"/>
              <a:gd name="connsiteY1" fmla="*/ 4565302 h 4826000"/>
              <a:gd name="connsiteX2" fmla="*/ 0 w 2011716"/>
              <a:gd name="connsiteY2" fmla="*/ 260698 h 4826000"/>
              <a:gd name="connsiteX3" fmla="*/ 260698 w 2011716"/>
              <a:gd name="connsiteY3" fmla="*/ 0 h 4826000"/>
              <a:gd name="connsiteX4" fmla="*/ 1751018 w 2011716"/>
              <a:gd name="connsiteY4" fmla="*/ 0 h 4826000"/>
              <a:gd name="connsiteX5" fmla="*/ 2011716 w 2011716"/>
              <a:gd name="connsiteY5" fmla="*/ 260698 h 4826000"/>
              <a:gd name="connsiteX0" fmla="*/ 0 w 2011716"/>
              <a:gd name="connsiteY0" fmla="*/ 4565302 h 4565302"/>
              <a:gd name="connsiteX1" fmla="*/ 0 w 2011716"/>
              <a:gd name="connsiteY1" fmla="*/ 260698 h 4565302"/>
              <a:gd name="connsiteX2" fmla="*/ 260698 w 2011716"/>
              <a:gd name="connsiteY2" fmla="*/ 0 h 4565302"/>
              <a:gd name="connsiteX3" fmla="*/ 1751018 w 2011716"/>
              <a:gd name="connsiteY3" fmla="*/ 0 h 4565302"/>
              <a:gd name="connsiteX4" fmla="*/ 2011716 w 2011716"/>
              <a:gd name="connsiteY4" fmla="*/ 260698 h 4565302"/>
              <a:gd name="connsiteX0" fmla="*/ 0 w 1751018"/>
              <a:gd name="connsiteY0" fmla="*/ 4565302 h 4565302"/>
              <a:gd name="connsiteX1" fmla="*/ 0 w 1751018"/>
              <a:gd name="connsiteY1" fmla="*/ 260698 h 4565302"/>
              <a:gd name="connsiteX2" fmla="*/ 260698 w 1751018"/>
              <a:gd name="connsiteY2" fmla="*/ 0 h 4565302"/>
              <a:gd name="connsiteX3" fmla="*/ 1751018 w 1751018"/>
              <a:gd name="connsiteY3" fmla="*/ 0 h 456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018" h="4565302">
                <a:moveTo>
                  <a:pt x="0" y="4565302"/>
                </a:moveTo>
                <a:lnTo>
                  <a:pt x="0" y="260698"/>
                </a:lnTo>
                <a:cubicBezTo>
                  <a:pt x="0" y="116718"/>
                  <a:pt x="116718" y="0"/>
                  <a:pt x="260698" y="0"/>
                </a:cubicBezTo>
                <a:lnTo>
                  <a:pt x="1751018" y="0"/>
                </a:lnTo>
              </a:path>
            </a:pathLst>
          </a:custGeom>
          <a:noFill/>
          <a:ln w="3556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32501" y="6054453"/>
            <a:ext cx="844617" cy="9802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73010" y="6054453"/>
            <a:ext cx="930991" cy="98024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99873" y="6048201"/>
            <a:ext cx="844617" cy="98024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88937" y="6054453"/>
            <a:ext cx="844617" cy="9802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41557" y="6048201"/>
            <a:ext cx="844617" cy="9802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3991057" y="5627088"/>
            <a:ext cx="1672492" cy="430779"/>
          </a:xfrm>
          <a:custGeom>
            <a:avLst/>
            <a:gdLst>
              <a:gd name="connsiteX0" fmla="*/ 983443 w 1254369"/>
              <a:gd name="connsiteY0" fmla="*/ 0 h 323084"/>
              <a:gd name="connsiteX1" fmla="*/ 986644 w 1254369"/>
              <a:gd name="connsiteY1" fmla="*/ 0 h 323084"/>
              <a:gd name="connsiteX2" fmla="*/ 1058224 w 1254369"/>
              <a:gd name="connsiteY2" fmla="*/ 0 h 323084"/>
              <a:gd name="connsiteX3" fmla="*/ 1063213 w 1254369"/>
              <a:gd name="connsiteY3" fmla="*/ 0 h 323084"/>
              <a:gd name="connsiteX4" fmla="*/ 1174598 w 1254369"/>
              <a:gd name="connsiteY4" fmla="*/ 0 h 323084"/>
              <a:gd name="connsiteX5" fmla="*/ 1226451 w 1254369"/>
              <a:gd name="connsiteY5" fmla="*/ 0 h 323084"/>
              <a:gd name="connsiteX6" fmla="*/ 1254368 w 1254369"/>
              <a:gd name="connsiteY6" fmla="*/ 0 h 323084"/>
              <a:gd name="connsiteX7" fmla="*/ 1254369 w 1254369"/>
              <a:gd name="connsiteY7" fmla="*/ 0 h 323084"/>
              <a:gd name="connsiteX8" fmla="*/ 632881 w 1254369"/>
              <a:gd name="connsiteY8" fmla="*/ 323084 h 323084"/>
              <a:gd name="connsiteX9" fmla="*/ 488294 w 1254369"/>
              <a:gd name="connsiteY9" fmla="*/ 323084 h 323084"/>
              <a:gd name="connsiteX10" fmla="*/ 436736 w 1254369"/>
              <a:gd name="connsiteY10" fmla="*/ 323084 h 323084"/>
              <a:gd name="connsiteX11" fmla="*/ 408524 w 1254369"/>
              <a:gd name="connsiteY11" fmla="*/ 323084 h 323084"/>
              <a:gd name="connsiteX12" fmla="*/ 297139 w 1254369"/>
              <a:gd name="connsiteY12" fmla="*/ 323084 h 323084"/>
              <a:gd name="connsiteX13" fmla="*/ 239807 w 1254369"/>
              <a:gd name="connsiteY13" fmla="*/ 323084 h 323084"/>
              <a:gd name="connsiteX14" fmla="*/ 217369 w 1254369"/>
              <a:gd name="connsiteY14" fmla="*/ 323084 h 323084"/>
              <a:gd name="connsiteX15" fmla="*/ 0 w 1254369"/>
              <a:gd name="connsiteY15" fmla="*/ 323084 h 323084"/>
              <a:gd name="connsiteX16" fmla="*/ 972326 w 1254369"/>
              <a:gd name="connsiteY16" fmla="*/ 4689 h 32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54369" h="323084">
                <a:moveTo>
                  <a:pt x="983443" y="0"/>
                </a:moveTo>
                <a:lnTo>
                  <a:pt x="986644" y="0"/>
                </a:lnTo>
                <a:lnTo>
                  <a:pt x="1058224" y="0"/>
                </a:lnTo>
                <a:lnTo>
                  <a:pt x="1063213" y="0"/>
                </a:lnTo>
                <a:lnTo>
                  <a:pt x="1174598" y="0"/>
                </a:lnTo>
                <a:lnTo>
                  <a:pt x="1226451" y="0"/>
                </a:lnTo>
                <a:lnTo>
                  <a:pt x="1254368" y="0"/>
                </a:lnTo>
                <a:lnTo>
                  <a:pt x="1254369" y="0"/>
                </a:lnTo>
                <a:lnTo>
                  <a:pt x="632881" y="323084"/>
                </a:lnTo>
                <a:lnTo>
                  <a:pt x="488294" y="323084"/>
                </a:lnTo>
                <a:lnTo>
                  <a:pt x="436736" y="323084"/>
                </a:lnTo>
                <a:lnTo>
                  <a:pt x="408524" y="323084"/>
                </a:lnTo>
                <a:lnTo>
                  <a:pt x="297139" y="323084"/>
                </a:lnTo>
                <a:lnTo>
                  <a:pt x="239807" y="323084"/>
                </a:lnTo>
                <a:lnTo>
                  <a:pt x="217369" y="323084"/>
                </a:lnTo>
                <a:lnTo>
                  <a:pt x="0" y="323084"/>
                </a:lnTo>
                <a:lnTo>
                  <a:pt x="972326" y="468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4809067" y="5627088"/>
            <a:ext cx="1181101" cy="430779"/>
          </a:xfrm>
          <a:custGeom>
            <a:avLst/>
            <a:gdLst>
              <a:gd name="connsiteX0" fmla="*/ 629306 w 885826"/>
              <a:gd name="connsiteY0" fmla="*/ 0 h 323084"/>
              <a:gd name="connsiteX1" fmla="*/ 629925 w 885826"/>
              <a:gd name="connsiteY1" fmla="*/ 0 h 323084"/>
              <a:gd name="connsiteX2" fmla="*/ 652708 w 885826"/>
              <a:gd name="connsiteY2" fmla="*/ 0 h 323084"/>
              <a:gd name="connsiteX3" fmla="*/ 668782 w 885826"/>
              <a:gd name="connsiteY3" fmla="*/ 0 h 323084"/>
              <a:gd name="connsiteX4" fmla="*/ 827277 w 885826"/>
              <a:gd name="connsiteY4" fmla="*/ 0 h 323084"/>
              <a:gd name="connsiteX5" fmla="*/ 859249 w 885826"/>
              <a:gd name="connsiteY5" fmla="*/ 0 h 323084"/>
              <a:gd name="connsiteX6" fmla="*/ 879231 w 885826"/>
              <a:gd name="connsiteY6" fmla="*/ 0 h 323084"/>
              <a:gd name="connsiteX7" fmla="*/ 885826 w 885826"/>
              <a:gd name="connsiteY7" fmla="*/ 0 h 323084"/>
              <a:gd name="connsiteX8" fmla="*/ 662921 w 885826"/>
              <a:gd name="connsiteY8" fmla="*/ 323084 h 323084"/>
              <a:gd name="connsiteX9" fmla="*/ 472220 w 885826"/>
              <a:gd name="connsiteY9" fmla="*/ 323084 h 323084"/>
              <a:gd name="connsiteX10" fmla="*/ 429803 w 885826"/>
              <a:gd name="connsiteY10" fmla="*/ 323084 h 323084"/>
              <a:gd name="connsiteX11" fmla="*/ 401174 w 885826"/>
              <a:gd name="connsiteY11" fmla="*/ 323084 h 323084"/>
              <a:gd name="connsiteX12" fmla="*/ 281753 w 885826"/>
              <a:gd name="connsiteY12" fmla="*/ 323084 h 323084"/>
              <a:gd name="connsiteX13" fmla="*/ 249925 w 885826"/>
              <a:gd name="connsiteY13" fmla="*/ 323084 h 323084"/>
              <a:gd name="connsiteX14" fmla="*/ 203822 w 885826"/>
              <a:gd name="connsiteY14" fmla="*/ 323084 h 323084"/>
              <a:gd name="connsiteX15" fmla="*/ 0 w 885826"/>
              <a:gd name="connsiteY15" fmla="*/ 323084 h 32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85826" h="323084">
                <a:moveTo>
                  <a:pt x="629306" y="0"/>
                </a:moveTo>
                <a:lnTo>
                  <a:pt x="629925" y="0"/>
                </a:lnTo>
                <a:lnTo>
                  <a:pt x="652708" y="0"/>
                </a:lnTo>
                <a:lnTo>
                  <a:pt x="668782" y="0"/>
                </a:lnTo>
                <a:lnTo>
                  <a:pt x="827277" y="0"/>
                </a:lnTo>
                <a:lnTo>
                  <a:pt x="859249" y="0"/>
                </a:lnTo>
                <a:lnTo>
                  <a:pt x="879231" y="0"/>
                </a:lnTo>
                <a:lnTo>
                  <a:pt x="885826" y="0"/>
                </a:lnTo>
                <a:lnTo>
                  <a:pt x="662921" y="323084"/>
                </a:lnTo>
                <a:lnTo>
                  <a:pt x="472220" y="323084"/>
                </a:lnTo>
                <a:lnTo>
                  <a:pt x="429803" y="323084"/>
                </a:lnTo>
                <a:lnTo>
                  <a:pt x="401174" y="323084"/>
                </a:lnTo>
                <a:lnTo>
                  <a:pt x="281753" y="323084"/>
                </a:lnTo>
                <a:lnTo>
                  <a:pt x="249925" y="323084"/>
                </a:lnTo>
                <a:lnTo>
                  <a:pt x="203822" y="323084"/>
                </a:lnTo>
                <a:lnTo>
                  <a:pt x="0" y="32308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7" name="Freeform 66"/>
          <p:cNvSpPr/>
          <p:nvPr/>
        </p:nvSpPr>
        <p:spPr>
          <a:xfrm flipH="1">
            <a:off x="6629075" y="5627088"/>
            <a:ext cx="1672492" cy="430779"/>
          </a:xfrm>
          <a:custGeom>
            <a:avLst/>
            <a:gdLst>
              <a:gd name="connsiteX0" fmla="*/ 1254369 w 1254369"/>
              <a:gd name="connsiteY0" fmla="*/ 0 h 323084"/>
              <a:gd name="connsiteX1" fmla="*/ 1254368 w 1254369"/>
              <a:gd name="connsiteY1" fmla="*/ 0 h 323084"/>
              <a:gd name="connsiteX2" fmla="*/ 1226451 w 1254369"/>
              <a:gd name="connsiteY2" fmla="*/ 0 h 323084"/>
              <a:gd name="connsiteX3" fmla="*/ 1174598 w 1254369"/>
              <a:gd name="connsiteY3" fmla="*/ 0 h 323084"/>
              <a:gd name="connsiteX4" fmla="*/ 1063213 w 1254369"/>
              <a:gd name="connsiteY4" fmla="*/ 0 h 323084"/>
              <a:gd name="connsiteX5" fmla="*/ 1058224 w 1254369"/>
              <a:gd name="connsiteY5" fmla="*/ 0 h 323084"/>
              <a:gd name="connsiteX6" fmla="*/ 986644 w 1254369"/>
              <a:gd name="connsiteY6" fmla="*/ 0 h 323084"/>
              <a:gd name="connsiteX7" fmla="*/ 983443 w 1254369"/>
              <a:gd name="connsiteY7" fmla="*/ 0 h 323084"/>
              <a:gd name="connsiteX8" fmla="*/ 972326 w 1254369"/>
              <a:gd name="connsiteY8" fmla="*/ 4689 h 323084"/>
              <a:gd name="connsiteX9" fmla="*/ 0 w 1254369"/>
              <a:gd name="connsiteY9" fmla="*/ 323084 h 323084"/>
              <a:gd name="connsiteX10" fmla="*/ 217369 w 1254369"/>
              <a:gd name="connsiteY10" fmla="*/ 323084 h 323084"/>
              <a:gd name="connsiteX11" fmla="*/ 239807 w 1254369"/>
              <a:gd name="connsiteY11" fmla="*/ 323084 h 323084"/>
              <a:gd name="connsiteX12" fmla="*/ 297139 w 1254369"/>
              <a:gd name="connsiteY12" fmla="*/ 323084 h 323084"/>
              <a:gd name="connsiteX13" fmla="*/ 408524 w 1254369"/>
              <a:gd name="connsiteY13" fmla="*/ 323084 h 323084"/>
              <a:gd name="connsiteX14" fmla="*/ 436736 w 1254369"/>
              <a:gd name="connsiteY14" fmla="*/ 323084 h 323084"/>
              <a:gd name="connsiteX15" fmla="*/ 488294 w 1254369"/>
              <a:gd name="connsiteY15" fmla="*/ 323084 h 323084"/>
              <a:gd name="connsiteX16" fmla="*/ 632881 w 1254369"/>
              <a:gd name="connsiteY16" fmla="*/ 323084 h 32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54369" h="323084">
                <a:moveTo>
                  <a:pt x="1254369" y="0"/>
                </a:moveTo>
                <a:lnTo>
                  <a:pt x="1254368" y="0"/>
                </a:lnTo>
                <a:lnTo>
                  <a:pt x="1226451" y="0"/>
                </a:lnTo>
                <a:lnTo>
                  <a:pt x="1174598" y="0"/>
                </a:lnTo>
                <a:lnTo>
                  <a:pt x="1063213" y="0"/>
                </a:lnTo>
                <a:lnTo>
                  <a:pt x="1058224" y="0"/>
                </a:lnTo>
                <a:lnTo>
                  <a:pt x="986644" y="0"/>
                </a:lnTo>
                <a:lnTo>
                  <a:pt x="983443" y="0"/>
                </a:lnTo>
                <a:lnTo>
                  <a:pt x="972326" y="4689"/>
                </a:lnTo>
                <a:lnTo>
                  <a:pt x="0" y="323084"/>
                </a:lnTo>
                <a:lnTo>
                  <a:pt x="217369" y="323084"/>
                </a:lnTo>
                <a:lnTo>
                  <a:pt x="239807" y="323084"/>
                </a:lnTo>
                <a:lnTo>
                  <a:pt x="297139" y="323084"/>
                </a:lnTo>
                <a:lnTo>
                  <a:pt x="408524" y="323084"/>
                </a:lnTo>
                <a:lnTo>
                  <a:pt x="436736" y="323084"/>
                </a:lnTo>
                <a:lnTo>
                  <a:pt x="488294" y="323084"/>
                </a:lnTo>
                <a:lnTo>
                  <a:pt x="632881" y="32308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8" name="Freeform 67"/>
          <p:cNvSpPr/>
          <p:nvPr/>
        </p:nvSpPr>
        <p:spPr>
          <a:xfrm flipH="1">
            <a:off x="6310281" y="5627088"/>
            <a:ext cx="1172308" cy="430779"/>
          </a:xfrm>
          <a:custGeom>
            <a:avLst/>
            <a:gdLst>
              <a:gd name="connsiteX0" fmla="*/ 879231 w 879231"/>
              <a:gd name="connsiteY0" fmla="*/ 0 h 323084"/>
              <a:gd name="connsiteX1" fmla="*/ 871415 w 879231"/>
              <a:gd name="connsiteY1" fmla="*/ 0 h 323084"/>
              <a:gd name="connsiteX2" fmla="*/ 859249 w 879231"/>
              <a:gd name="connsiteY2" fmla="*/ 0 h 323084"/>
              <a:gd name="connsiteX3" fmla="*/ 827276 w 879231"/>
              <a:gd name="connsiteY3" fmla="*/ 0 h 323084"/>
              <a:gd name="connsiteX4" fmla="*/ 668782 w 879231"/>
              <a:gd name="connsiteY4" fmla="*/ 0 h 323084"/>
              <a:gd name="connsiteX5" fmla="*/ 652708 w 879231"/>
              <a:gd name="connsiteY5" fmla="*/ 0 h 323084"/>
              <a:gd name="connsiteX6" fmla="*/ 629924 w 879231"/>
              <a:gd name="connsiteY6" fmla="*/ 0 h 323084"/>
              <a:gd name="connsiteX7" fmla="*/ 629306 w 879231"/>
              <a:gd name="connsiteY7" fmla="*/ 0 h 323084"/>
              <a:gd name="connsiteX8" fmla="*/ 0 w 879231"/>
              <a:gd name="connsiteY8" fmla="*/ 323084 h 323084"/>
              <a:gd name="connsiteX9" fmla="*/ 203821 w 879231"/>
              <a:gd name="connsiteY9" fmla="*/ 323084 h 323084"/>
              <a:gd name="connsiteX10" fmla="*/ 249925 w 879231"/>
              <a:gd name="connsiteY10" fmla="*/ 323084 h 323084"/>
              <a:gd name="connsiteX11" fmla="*/ 281753 w 879231"/>
              <a:gd name="connsiteY11" fmla="*/ 323084 h 323084"/>
              <a:gd name="connsiteX12" fmla="*/ 401173 w 879231"/>
              <a:gd name="connsiteY12" fmla="*/ 323084 h 323084"/>
              <a:gd name="connsiteX13" fmla="*/ 429803 w 879231"/>
              <a:gd name="connsiteY13" fmla="*/ 323084 h 323084"/>
              <a:gd name="connsiteX14" fmla="*/ 472220 w 879231"/>
              <a:gd name="connsiteY14" fmla="*/ 323084 h 323084"/>
              <a:gd name="connsiteX15" fmla="*/ 648510 w 879231"/>
              <a:gd name="connsiteY15" fmla="*/ 323084 h 323084"/>
              <a:gd name="connsiteX16" fmla="*/ 867128 w 879231"/>
              <a:gd name="connsiteY16" fmla="*/ 6214 h 32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9231" h="323084">
                <a:moveTo>
                  <a:pt x="879231" y="0"/>
                </a:moveTo>
                <a:lnTo>
                  <a:pt x="871415" y="0"/>
                </a:lnTo>
                <a:lnTo>
                  <a:pt x="859249" y="0"/>
                </a:lnTo>
                <a:lnTo>
                  <a:pt x="827276" y="0"/>
                </a:lnTo>
                <a:lnTo>
                  <a:pt x="668782" y="0"/>
                </a:lnTo>
                <a:lnTo>
                  <a:pt x="652708" y="0"/>
                </a:lnTo>
                <a:lnTo>
                  <a:pt x="629924" y="0"/>
                </a:lnTo>
                <a:lnTo>
                  <a:pt x="629306" y="0"/>
                </a:lnTo>
                <a:lnTo>
                  <a:pt x="0" y="323084"/>
                </a:lnTo>
                <a:lnTo>
                  <a:pt x="203821" y="323084"/>
                </a:lnTo>
                <a:lnTo>
                  <a:pt x="249925" y="323084"/>
                </a:lnTo>
                <a:lnTo>
                  <a:pt x="281753" y="323084"/>
                </a:lnTo>
                <a:lnTo>
                  <a:pt x="401173" y="323084"/>
                </a:lnTo>
                <a:lnTo>
                  <a:pt x="429803" y="323084"/>
                </a:lnTo>
                <a:lnTo>
                  <a:pt x="472220" y="323084"/>
                </a:lnTo>
                <a:lnTo>
                  <a:pt x="648510" y="323084"/>
                </a:lnTo>
                <a:lnTo>
                  <a:pt x="867128" y="621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5656467" y="5627088"/>
            <a:ext cx="968696" cy="430779"/>
          </a:xfrm>
          <a:custGeom>
            <a:avLst/>
            <a:gdLst>
              <a:gd name="connsiteX0" fmla="*/ 225425 w 726522"/>
              <a:gd name="connsiteY0" fmla="*/ 0 h 323084"/>
              <a:gd name="connsiteX1" fmla="*/ 247330 w 726522"/>
              <a:gd name="connsiteY1" fmla="*/ 0 h 323084"/>
              <a:gd name="connsiteX2" fmla="*/ 304861 w 726522"/>
              <a:gd name="connsiteY2" fmla="*/ 0 h 323084"/>
              <a:gd name="connsiteX3" fmla="*/ 448435 w 726522"/>
              <a:gd name="connsiteY3" fmla="*/ 0 h 323084"/>
              <a:gd name="connsiteX4" fmla="*/ 501097 w 726522"/>
              <a:gd name="connsiteY4" fmla="*/ 0 h 323084"/>
              <a:gd name="connsiteX5" fmla="*/ 504592 w 726522"/>
              <a:gd name="connsiteY5" fmla="*/ 0 h 323084"/>
              <a:gd name="connsiteX6" fmla="*/ 726522 w 726522"/>
              <a:gd name="connsiteY6" fmla="*/ 323084 h 323084"/>
              <a:gd name="connsiteX7" fmla="*/ 548998 w 726522"/>
              <a:gd name="connsiteY7" fmla="*/ 323084 h 323084"/>
              <a:gd name="connsiteX8" fmla="*/ 447355 w 726522"/>
              <a:gd name="connsiteY8" fmla="*/ 323084 h 323084"/>
              <a:gd name="connsiteX9" fmla="*/ 253767 w 726522"/>
              <a:gd name="connsiteY9" fmla="*/ 323084 h 323084"/>
              <a:gd name="connsiteX10" fmla="*/ 204298 w 726522"/>
              <a:gd name="connsiteY10" fmla="*/ 323084 h 323084"/>
              <a:gd name="connsiteX11" fmla="*/ 0 w 726522"/>
              <a:gd name="connsiteY11" fmla="*/ 323084 h 323084"/>
              <a:gd name="connsiteX12" fmla="*/ 235785 w 726522"/>
              <a:gd name="connsiteY12" fmla="*/ 15082 h 32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6522" h="323084">
                <a:moveTo>
                  <a:pt x="225425" y="0"/>
                </a:moveTo>
                <a:lnTo>
                  <a:pt x="247330" y="0"/>
                </a:lnTo>
                <a:lnTo>
                  <a:pt x="304861" y="0"/>
                </a:lnTo>
                <a:lnTo>
                  <a:pt x="448435" y="0"/>
                </a:lnTo>
                <a:lnTo>
                  <a:pt x="501097" y="0"/>
                </a:lnTo>
                <a:lnTo>
                  <a:pt x="504592" y="0"/>
                </a:lnTo>
                <a:lnTo>
                  <a:pt x="726522" y="323084"/>
                </a:lnTo>
                <a:lnTo>
                  <a:pt x="548998" y="323084"/>
                </a:lnTo>
                <a:lnTo>
                  <a:pt x="447355" y="323084"/>
                </a:lnTo>
                <a:lnTo>
                  <a:pt x="253767" y="323084"/>
                </a:lnTo>
                <a:lnTo>
                  <a:pt x="204298" y="323084"/>
                </a:lnTo>
                <a:lnTo>
                  <a:pt x="0" y="323084"/>
                </a:lnTo>
                <a:lnTo>
                  <a:pt x="235785" y="15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36299" y="1630944"/>
            <a:ext cx="846667" cy="84666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36299" y="3006777"/>
            <a:ext cx="846667" cy="8466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136299" y="4509611"/>
            <a:ext cx="846667" cy="8466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386496" y="2456444"/>
            <a:ext cx="846667" cy="8466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386496" y="3994065"/>
            <a:ext cx="846667" cy="84666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641" y="3182119"/>
            <a:ext cx="511985" cy="49598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745" y="1835390"/>
            <a:ext cx="437777" cy="43777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379" y="2660627"/>
            <a:ext cx="532901" cy="43830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765" y="4252299"/>
            <a:ext cx="574132" cy="33020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8340644" y="2441360"/>
            <a:ext cx="2627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Cryptocurrency market valuation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~$2 Trillion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340644" y="3994065"/>
            <a:ext cx="2936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Cryptocurrency ownership soared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63%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in 2020 alone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31672" y="4489327"/>
            <a:ext cx="32683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Bitcoin is the most commonly owned cryptocurrency,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80%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of current holders owning it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361350" y="3009467"/>
            <a:ext cx="26275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30 million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consumers currently own cryptocurrency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87388" y="1663432"/>
            <a:ext cx="343160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46 million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consumers say they are likely to make one purchase with cryptocurrency in the next year</a:t>
            </a:r>
          </a:p>
        </p:txBody>
      </p:sp>
      <p:pic>
        <p:nvPicPr>
          <p:cNvPr id="45" name="Picture 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0E643C-437C-4DB7-91CA-D15A0B43F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167" y="4705126"/>
            <a:ext cx="329268" cy="4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0" grpId="0" animBg="1"/>
      <p:bldP spid="71" grpId="0" animBg="1"/>
      <p:bldP spid="67" grpId="0" animBg="1"/>
      <p:bldP spid="68" grpId="0" animBg="1"/>
      <p:bldP spid="69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6" grpId="0"/>
      <p:bldP spid="89" grpId="0"/>
      <p:bldP spid="92" grpId="0"/>
      <p:bldP spid="95" grpId="0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consumers are saying about </a:t>
            </a:r>
            <a:br>
              <a:rPr lang="en-US" dirty="0"/>
            </a:br>
            <a:r>
              <a:rPr lang="en-US" dirty="0"/>
              <a:t>Cryptocurrency &amp; Merchants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 rot="547283">
            <a:off x="445652" y="1532103"/>
            <a:ext cx="2671552" cy="2462832"/>
          </a:xfrm>
          <a:custGeom>
            <a:avLst/>
            <a:gdLst>
              <a:gd name="T0" fmla="*/ 340 w 423"/>
              <a:gd name="T1" fmla="*/ 339 h 419"/>
              <a:gd name="T2" fmla="*/ 423 w 423"/>
              <a:gd name="T3" fmla="*/ 182 h 419"/>
              <a:gd name="T4" fmla="*/ 210 w 423"/>
              <a:gd name="T5" fmla="*/ 10 h 419"/>
              <a:gd name="T6" fmla="*/ 0 w 423"/>
              <a:gd name="T7" fmla="*/ 197 h 419"/>
              <a:gd name="T8" fmla="*/ 210 w 423"/>
              <a:gd name="T9" fmla="*/ 384 h 419"/>
              <a:gd name="T10" fmla="*/ 262 w 423"/>
              <a:gd name="T11" fmla="*/ 377 h 419"/>
              <a:gd name="T12" fmla="*/ 382 w 423"/>
              <a:gd name="T13" fmla="*/ 419 h 419"/>
              <a:gd name="T14" fmla="*/ 340 w 423"/>
              <a:gd name="T15" fmla="*/ 33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3" h="419">
                <a:moveTo>
                  <a:pt x="340" y="339"/>
                </a:moveTo>
                <a:cubicBezTo>
                  <a:pt x="390" y="300"/>
                  <a:pt x="423" y="242"/>
                  <a:pt x="423" y="182"/>
                </a:cubicBezTo>
                <a:cubicBezTo>
                  <a:pt x="423" y="79"/>
                  <a:pt x="332" y="0"/>
                  <a:pt x="210" y="10"/>
                </a:cubicBezTo>
                <a:cubicBezTo>
                  <a:pt x="95" y="20"/>
                  <a:pt x="0" y="94"/>
                  <a:pt x="0" y="197"/>
                </a:cubicBezTo>
                <a:cubicBezTo>
                  <a:pt x="0" y="300"/>
                  <a:pt x="94" y="384"/>
                  <a:pt x="210" y="384"/>
                </a:cubicBezTo>
                <a:cubicBezTo>
                  <a:pt x="228" y="384"/>
                  <a:pt x="245" y="381"/>
                  <a:pt x="262" y="377"/>
                </a:cubicBezTo>
                <a:cubicBezTo>
                  <a:pt x="291" y="391"/>
                  <a:pt x="337" y="409"/>
                  <a:pt x="382" y="419"/>
                </a:cubicBezTo>
                <a:cubicBezTo>
                  <a:pt x="363" y="400"/>
                  <a:pt x="350" y="370"/>
                  <a:pt x="340" y="3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 rot="585448">
            <a:off x="2727399" y="1549816"/>
            <a:ext cx="2764896" cy="2455389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3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 rot="21064990" flipH="1">
            <a:off x="5163546" y="1512939"/>
            <a:ext cx="2555077" cy="2740389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alpha val="75000"/>
                </a:schemeClr>
              </a:gs>
              <a:gs pos="100000">
                <a:schemeClr val="accent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 rot="20266849">
            <a:off x="9521516" y="1644071"/>
            <a:ext cx="2586019" cy="2174355"/>
          </a:xfrm>
          <a:custGeom>
            <a:avLst/>
            <a:gdLst>
              <a:gd name="T0" fmla="*/ 232 w 458"/>
              <a:gd name="T1" fmla="*/ 0 h 408"/>
              <a:gd name="T2" fmla="*/ 15 w 458"/>
              <a:gd name="T3" fmla="*/ 178 h 408"/>
              <a:gd name="T4" fmla="*/ 62 w 458"/>
              <a:gd name="T5" fmla="*/ 315 h 408"/>
              <a:gd name="T6" fmla="*/ 0 w 458"/>
              <a:gd name="T7" fmla="*/ 377 h 408"/>
              <a:gd name="T8" fmla="*/ 113 w 458"/>
              <a:gd name="T9" fmla="*/ 367 h 408"/>
              <a:gd name="T10" fmla="*/ 232 w 458"/>
              <a:gd name="T11" fmla="*/ 408 h 408"/>
              <a:gd name="T12" fmla="*/ 458 w 458"/>
              <a:gd name="T13" fmla="*/ 225 h 408"/>
              <a:gd name="T14" fmla="*/ 232 w 458"/>
              <a:gd name="T15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408">
                <a:moveTo>
                  <a:pt x="232" y="0"/>
                </a:moveTo>
                <a:cubicBezTo>
                  <a:pt x="111" y="0"/>
                  <a:pt x="15" y="65"/>
                  <a:pt x="15" y="178"/>
                </a:cubicBezTo>
                <a:cubicBezTo>
                  <a:pt x="15" y="226"/>
                  <a:pt x="33" y="275"/>
                  <a:pt x="62" y="315"/>
                </a:cubicBezTo>
                <a:cubicBezTo>
                  <a:pt x="45" y="340"/>
                  <a:pt x="22" y="363"/>
                  <a:pt x="0" y="377"/>
                </a:cubicBezTo>
                <a:cubicBezTo>
                  <a:pt x="31" y="382"/>
                  <a:pt x="77" y="375"/>
                  <a:pt x="113" y="367"/>
                </a:cubicBezTo>
                <a:cubicBezTo>
                  <a:pt x="147" y="392"/>
                  <a:pt x="188" y="408"/>
                  <a:pt x="232" y="408"/>
                </a:cubicBezTo>
                <a:cubicBezTo>
                  <a:pt x="353" y="408"/>
                  <a:pt x="458" y="337"/>
                  <a:pt x="458" y="225"/>
                </a:cubicBezTo>
                <a:cubicBezTo>
                  <a:pt x="458" y="112"/>
                  <a:pt x="353" y="0"/>
                  <a:pt x="23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alpha val="75000"/>
                </a:schemeClr>
              </a:gs>
              <a:gs pos="100000">
                <a:schemeClr val="bg2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 rot="373509">
            <a:off x="7282316" y="1603351"/>
            <a:ext cx="2563576" cy="2708368"/>
          </a:xfrm>
          <a:custGeom>
            <a:avLst/>
            <a:gdLst>
              <a:gd name="T0" fmla="*/ 203 w 405"/>
              <a:gd name="T1" fmla="*/ 0 h 461"/>
              <a:gd name="T2" fmla="*/ 0 w 405"/>
              <a:gd name="T3" fmla="*/ 189 h 461"/>
              <a:gd name="T4" fmla="*/ 118 w 405"/>
              <a:gd name="T5" fmla="*/ 361 h 461"/>
              <a:gd name="T6" fmla="*/ 108 w 405"/>
              <a:gd name="T7" fmla="*/ 461 h 461"/>
              <a:gd name="T8" fmla="*/ 197 w 405"/>
              <a:gd name="T9" fmla="*/ 378 h 461"/>
              <a:gd name="T10" fmla="*/ 203 w 405"/>
              <a:gd name="T11" fmla="*/ 378 h 461"/>
              <a:gd name="T12" fmla="*/ 405 w 405"/>
              <a:gd name="T13" fmla="*/ 189 h 461"/>
              <a:gd name="T14" fmla="*/ 203 w 405"/>
              <a:gd name="T15" fmla="*/ 0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5" h="461">
                <a:moveTo>
                  <a:pt x="203" y="0"/>
                </a:moveTo>
                <a:cubicBezTo>
                  <a:pt x="91" y="0"/>
                  <a:pt x="0" y="85"/>
                  <a:pt x="0" y="189"/>
                </a:cubicBezTo>
                <a:cubicBezTo>
                  <a:pt x="0" y="265"/>
                  <a:pt x="49" y="331"/>
                  <a:pt x="118" y="361"/>
                </a:cubicBezTo>
                <a:cubicBezTo>
                  <a:pt x="121" y="394"/>
                  <a:pt x="117" y="431"/>
                  <a:pt x="108" y="461"/>
                </a:cubicBezTo>
                <a:cubicBezTo>
                  <a:pt x="137" y="445"/>
                  <a:pt x="172" y="407"/>
                  <a:pt x="197" y="378"/>
                </a:cubicBezTo>
                <a:cubicBezTo>
                  <a:pt x="199" y="378"/>
                  <a:pt x="201" y="378"/>
                  <a:pt x="203" y="378"/>
                </a:cubicBezTo>
                <a:cubicBezTo>
                  <a:pt x="314" y="378"/>
                  <a:pt x="405" y="293"/>
                  <a:pt x="405" y="189"/>
                </a:cubicBezTo>
                <a:cubicBezTo>
                  <a:pt x="405" y="85"/>
                  <a:pt x="314" y="0"/>
                  <a:pt x="20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75000"/>
                </a:schemeClr>
              </a:gs>
              <a:gs pos="100000">
                <a:schemeClr val="accent6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9765" y="2051305"/>
            <a:ext cx="2362188" cy="154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54% SAY: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Even 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non cryptocurrency owners agree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that there are not enough merchants accepting cryptocurrency.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520" y="2051305"/>
            <a:ext cx="217217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66% SAY: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Cryptocurrency owners say there are 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not enough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merchants that accept cryptocurrency.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8893" y="2051305"/>
            <a:ext cx="2240627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51% SAY: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Cryptocurrency owners 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more likely to buy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from merchants that take cryptocurrency.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89520" y="2051305"/>
            <a:ext cx="2250896" cy="154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46% SAY: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Cryptocurrency owners are more likely to 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spend more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if cryptocurrency is accepted versus other payment methods.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31349" y="2051305"/>
            <a:ext cx="2122475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47% SAY: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They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seek out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merchants that accept cryptocurrency.</a:t>
            </a: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2526191" y="4343401"/>
            <a:ext cx="885021" cy="1756833"/>
            <a:chOff x="1506" y="3505"/>
            <a:chExt cx="871" cy="1729"/>
          </a:xfrm>
          <a:solidFill>
            <a:schemeClr val="accent1"/>
          </a:solidFill>
        </p:grpSpPr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30" name="Group 4"/>
          <p:cNvGrpSpPr>
            <a:grpSpLocks noChangeAspect="1"/>
          </p:cNvGrpSpPr>
          <p:nvPr/>
        </p:nvGrpSpPr>
        <p:grpSpPr bwMode="auto">
          <a:xfrm>
            <a:off x="4728879" y="4343401"/>
            <a:ext cx="885021" cy="1756833"/>
            <a:chOff x="1506" y="3505"/>
            <a:chExt cx="871" cy="1729"/>
          </a:xfrm>
          <a:solidFill>
            <a:schemeClr val="accent4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2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5830223" y="4343401"/>
            <a:ext cx="885021" cy="1756833"/>
            <a:chOff x="1506" y="3505"/>
            <a:chExt cx="871" cy="1729"/>
          </a:xfrm>
          <a:solidFill>
            <a:schemeClr val="accent5"/>
          </a:solidFill>
        </p:grpSpPr>
        <p:sp>
          <p:nvSpPr>
            <p:cNvPr id="34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6931567" y="4343401"/>
            <a:ext cx="885021" cy="1756833"/>
            <a:chOff x="1506" y="3505"/>
            <a:chExt cx="871" cy="1729"/>
          </a:xfrm>
          <a:solidFill>
            <a:schemeClr val="accent6"/>
          </a:solidFill>
        </p:grpSpPr>
        <p:sp>
          <p:nvSpPr>
            <p:cNvPr id="37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9134255" y="4343401"/>
            <a:ext cx="885021" cy="1756833"/>
            <a:chOff x="1506" y="3505"/>
            <a:chExt cx="871" cy="1729"/>
          </a:xfrm>
          <a:solidFill>
            <a:schemeClr val="bg2"/>
          </a:solidFill>
        </p:grpSpPr>
        <p:sp>
          <p:nvSpPr>
            <p:cNvPr id="40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8032911" y="4343401"/>
            <a:ext cx="885021" cy="1756833"/>
            <a:chOff x="1506" y="3505"/>
            <a:chExt cx="871" cy="1729"/>
          </a:xfrm>
          <a:solidFill>
            <a:schemeClr val="tx2"/>
          </a:solidFill>
        </p:grpSpPr>
        <p:sp>
          <p:nvSpPr>
            <p:cNvPr id="43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3627535" y="4343401"/>
            <a:ext cx="885021" cy="1756833"/>
            <a:chOff x="1506" y="3505"/>
            <a:chExt cx="871" cy="1729"/>
          </a:xfrm>
          <a:solidFill>
            <a:schemeClr val="accent2"/>
          </a:solidFill>
        </p:grpSpPr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0B7FDC8-034A-4FB0-9BE5-6AAAA1ED258D}"/>
              </a:ext>
            </a:extLst>
          </p:cNvPr>
          <p:cNvSpPr txBox="1"/>
          <p:nvPr/>
        </p:nvSpPr>
        <p:spPr>
          <a:xfrm>
            <a:off x="9829812" y="6237312"/>
            <a:ext cx="2362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Reference: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Cryptocurrency Payments Report – May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8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5" grpId="0"/>
      <p:bldP spid="18" grpId="0"/>
      <p:bldP spid="21" grpId="0"/>
      <p:bldP spid="24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6672" y="2598003"/>
            <a:ext cx="6336704" cy="16619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5400" dirty="0"/>
              <a:t>Customer</a:t>
            </a:r>
          </a:p>
          <a:p>
            <a:r>
              <a:rPr lang="en-US" sz="5400" dirty="0"/>
              <a:t>Challenges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98366A85-47F9-434B-A4DB-AC4BD97C564B}"/>
              </a:ext>
            </a:extLst>
          </p:cNvPr>
          <p:cNvSpPr>
            <a:spLocks noEditPoints="1"/>
          </p:cNvSpPr>
          <p:nvPr/>
        </p:nvSpPr>
        <p:spPr bwMode="auto">
          <a:xfrm>
            <a:off x="2569700" y="2304882"/>
            <a:ext cx="3081688" cy="2248235"/>
          </a:xfrm>
          <a:custGeom>
            <a:avLst/>
            <a:gdLst>
              <a:gd name="T0" fmla="*/ 461 w 782"/>
              <a:gd name="T1" fmla="*/ 81 h 570"/>
              <a:gd name="T2" fmla="*/ 450 w 782"/>
              <a:gd name="T3" fmla="*/ 76 h 570"/>
              <a:gd name="T4" fmla="*/ 43 w 782"/>
              <a:gd name="T5" fmla="*/ 177 h 570"/>
              <a:gd name="T6" fmla="*/ 38 w 782"/>
              <a:gd name="T7" fmla="*/ 179 h 570"/>
              <a:gd name="T8" fmla="*/ 36 w 782"/>
              <a:gd name="T9" fmla="*/ 205 h 570"/>
              <a:gd name="T10" fmla="*/ 36 w 782"/>
              <a:gd name="T11" fmla="*/ 343 h 570"/>
              <a:gd name="T12" fmla="*/ 38 w 782"/>
              <a:gd name="T13" fmla="*/ 365 h 570"/>
              <a:gd name="T14" fmla="*/ 43 w 782"/>
              <a:gd name="T15" fmla="*/ 367 h 570"/>
              <a:gd name="T16" fmla="*/ 157 w 782"/>
              <a:gd name="T17" fmla="*/ 566 h 570"/>
              <a:gd name="T18" fmla="*/ 256 w 782"/>
              <a:gd name="T19" fmla="*/ 570 h 570"/>
              <a:gd name="T20" fmla="*/ 271 w 782"/>
              <a:gd name="T21" fmla="*/ 525 h 570"/>
              <a:gd name="T22" fmla="*/ 227 w 782"/>
              <a:gd name="T23" fmla="*/ 476 h 570"/>
              <a:gd name="T24" fmla="*/ 221 w 782"/>
              <a:gd name="T25" fmla="*/ 409 h 570"/>
              <a:gd name="T26" fmla="*/ 188 w 782"/>
              <a:gd name="T27" fmla="*/ 367 h 570"/>
              <a:gd name="T28" fmla="*/ 192 w 782"/>
              <a:gd name="T29" fmla="*/ 367 h 570"/>
              <a:gd name="T30" fmla="*/ 454 w 782"/>
              <a:gd name="T31" fmla="*/ 470 h 570"/>
              <a:gd name="T32" fmla="*/ 461 w 782"/>
              <a:gd name="T33" fmla="*/ 463 h 570"/>
              <a:gd name="T34" fmla="*/ 498 w 782"/>
              <a:gd name="T35" fmla="*/ 274 h 570"/>
              <a:gd name="T36" fmla="*/ 14 w 782"/>
              <a:gd name="T37" fmla="*/ 274 h 570"/>
              <a:gd name="T38" fmla="*/ 36 w 782"/>
              <a:gd name="T39" fmla="*/ 328 h 570"/>
              <a:gd name="T40" fmla="*/ 197 w 782"/>
              <a:gd name="T41" fmla="*/ 402 h 570"/>
              <a:gd name="T42" fmla="*/ 211 w 782"/>
              <a:gd name="T43" fmla="*/ 446 h 570"/>
              <a:gd name="T44" fmla="*/ 237 w 782"/>
              <a:gd name="T45" fmla="*/ 507 h 570"/>
              <a:gd name="T46" fmla="*/ 260 w 782"/>
              <a:gd name="T47" fmla="*/ 551 h 570"/>
              <a:gd name="T48" fmla="*/ 168 w 782"/>
              <a:gd name="T49" fmla="*/ 556 h 570"/>
              <a:gd name="T50" fmla="*/ 172 w 782"/>
              <a:gd name="T51" fmla="*/ 367 h 570"/>
              <a:gd name="T52" fmla="*/ 447 w 782"/>
              <a:gd name="T53" fmla="*/ 447 h 570"/>
              <a:gd name="T54" fmla="*/ 50 w 782"/>
              <a:gd name="T55" fmla="*/ 353 h 570"/>
              <a:gd name="T56" fmla="*/ 192 w 782"/>
              <a:gd name="T57" fmla="*/ 191 h 570"/>
              <a:gd name="T58" fmla="*/ 447 w 782"/>
              <a:gd name="T59" fmla="*/ 97 h 570"/>
              <a:gd name="T60" fmla="*/ 461 w 782"/>
              <a:gd name="T61" fmla="*/ 328 h 570"/>
              <a:gd name="T62" fmla="*/ 484 w 782"/>
              <a:gd name="T63" fmla="*/ 274 h 570"/>
              <a:gd name="T64" fmla="*/ 624 w 782"/>
              <a:gd name="T65" fmla="*/ 277 h 570"/>
              <a:gd name="T66" fmla="*/ 564 w 782"/>
              <a:gd name="T67" fmla="*/ 417 h 570"/>
              <a:gd name="T68" fmla="*/ 559 w 782"/>
              <a:gd name="T69" fmla="*/ 405 h 570"/>
              <a:gd name="T70" fmla="*/ 560 w 782"/>
              <a:gd name="T71" fmla="*/ 148 h 570"/>
              <a:gd name="T72" fmla="*/ 570 w 782"/>
              <a:gd name="T73" fmla="*/ 139 h 570"/>
              <a:gd name="T74" fmla="*/ 703 w 782"/>
              <a:gd name="T75" fmla="*/ 277 h 570"/>
              <a:gd name="T76" fmla="*/ 617 w 782"/>
              <a:gd name="T77" fmla="*/ 485 h 570"/>
              <a:gd name="T78" fmla="*/ 612 w 782"/>
              <a:gd name="T79" fmla="*/ 474 h 570"/>
              <a:gd name="T80" fmla="*/ 613 w 782"/>
              <a:gd name="T81" fmla="*/ 80 h 570"/>
              <a:gd name="T82" fmla="*/ 623 w 782"/>
              <a:gd name="T83" fmla="*/ 71 h 570"/>
              <a:gd name="T84" fmla="*/ 782 w 782"/>
              <a:gd name="T85" fmla="*/ 277 h 570"/>
              <a:gd name="T86" fmla="*/ 669 w 782"/>
              <a:gd name="T87" fmla="*/ 554 h 570"/>
              <a:gd name="T88" fmla="*/ 664 w 782"/>
              <a:gd name="T89" fmla="*/ 542 h 570"/>
              <a:gd name="T90" fmla="*/ 665 w 782"/>
              <a:gd name="T91" fmla="*/ 12 h 570"/>
              <a:gd name="T92" fmla="*/ 676 w 782"/>
              <a:gd name="T93" fmla="*/ 3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82" h="570">
                <a:moveTo>
                  <a:pt x="461" y="205"/>
                </a:moveTo>
                <a:cubicBezTo>
                  <a:pt x="461" y="81"/>
                  <a:pt x="461" y="81"/>
                  <a:pt x="461" y="81"/>
                </a:cubicBezTo>
                <a:cubicBezTo>
                  <a:pt x="461" y="78"/>
                  <a:pt x="460" y="76"/>
                  <a:pt x="457" y="75"/>
                </a:cubicBezTo>
                <a:cubicBezTo>
                  <a:pt x="455" y="74"/>
                  <a:pt x="452" y="74"/>
                  <a:pt x="450" y="76"/>
                </a:cubicBezTo>
                <a:cubicBezTo>
                  <a:pt x="369" y="151"/>
                  <a:pt x="264" y="177"/>
                  <a:pt x="193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1" y="177"/>
                  <a:pt x="40" y="178"/>
                  <a:pt x="38" y="179"/>
                </a:cubicBezTo>
                <a:cubicBezTo>
                  <a:pt x="37" y="180"/>
                  <a:pt x="36" y="182"/>
                  <a:pt x="36" y="184"/>
                </a:cubicBezTo>
                <a:cubicBezTo>
                  <a:pt x="36" y="205"/>
                  <a:pt x="36" y="205"/>
                  <a:pt x="36" y="205"/>
                </a:cubicBezTo>
                <a:cubicBezTo>
                  <a:pt x="15" y="211"/>
                  <a:pt x="0" y="239"/>
                  <a:pt x="0" y="274"/>
                </a:cubicBezTo>
                <a:cubicBezTo>
                  <a:pt x="0" y="310"/>
                  <a:pt x="15" y="338"/>
                  <a:pt x="36" y="343"/>
                </a:cubicBezTo>
                <a:cubicBezTo>
                  <a:pt x="36" y="360"/>
                  <a:pt x="36" y="360"/>
                  <a:pt x="36" y="360"/>
                </a:cubicBezTo>
                <a:cubicBezTo>
                  <a:pt x="36" y="362"/>
                  <a:pt x="37" y="364"/>
                  <a:pt x="38" y="365"/>
                </a:cubicBezTo>
                <a:cubicBezTo>
                  <a:pt x="40" y="366"/>
                  <a:pt x="41" y="367"/>
                  <a:pt x="43" y="367"/>
                </a:cubicBezTo>
                <a:cubicBezTo>
                  <a:pt x="43" y="367"/>
                  <a:pt x="43" y="367"/>
                  <a:pt x="43" y="367"/>
                </a:cubicBezTo>
                <a:cubicBezTo>
                  <a:pt x="79" y="367"/>
                  <a:pt x="79" y="367"/>
                  <a:pt x="79" y="367"/>
                </a:cubicBezTo>
                <a:cubicBezTo>
                  <a:pt x="157" y="566"/>
                  <a:pt x="157" y="566"/>
                  <a:pt x="157" y="566"/>
                </a:cubicBezTo>
                <a:cubicBezTo>
                  <a:pt x="158" y="568"/>
                  <a:pt x="161" y="570"/>
                  <a:pt x="164" y="570"/>
                </a:cubicBezTo>
                <a:cubicBezTo>
                  <a:pt x="256" y="570"/>
                  <a:pt x="256" y="570"/>
                  <a:pt x="256" y="570"/>
                </a:cubicBezTo>
                <a:cubicBezTo>
                  <a:pt x="262" y="570"/>
                  <a:pt x="267" y="567"/>
                  <a:pt x="271" y="561"/>
                </a:cubicBezTo>
                <a:cubicBezTo>
                  <a:pt x="275" y="553"/>
                  <a:pt x="278" y="539"/>
                  <a:pt x="271" y="525"/>
                </a:cubicBezTo>
                <a:cubicBezTo>
                  <a:pt x="264" y="510"/>
                  <a:pt x="254" y="502"/>
                  <a:pt x="246" y="496"/>
                </a:cubicBezTo>
                <a:cubicBezTo>
                  <a:pt x="238" y="490"/>
                  <a:pt x="232" y="485"/>
                  <a:pt x="227" y="476"/>
                </a:cubicBezTo>
                <a:cubicBezTo>
                  <a:pt x="222" y="467"/>
                  <a:pt x="223" y="458"/>
                  <a:pt x="225" y="447"/>
                </a:cubicBezTo>
                <a:cubicBezTo>
                  <a:pt x="226" y="436"/>
                  <a:pt x="228" y="423"/>
                  <a:pt x="221" y="409"/>
                </a:cubicBezTo>
                <a:cubicBezTo>
                  <a:pt x="216" y="398"/>
                  <a:pt x="210" y="394"/>
                  <a:pt x="205" y="390"/>
                </a:cubicBezTo>
                <a:cubicBezTo>
                  <a:pt x="200" y="386"/>
                  <a:pt x="195" y="383"/>
                  <a:pt x="188" y="367"/>
                </a:cubicBezTo>
                <a:cubicBezTo>
                  <a:pt x="192" y="367"/>
                  <a:pt x="192" y="367"/>
                  <a:pt x="192" y="367"/>
                </a:cubicBezTo>
                <a:cubicBezTo>
                  <a:pt x="192" y="367"/>
                  <a:pt x="192" y="367"/>
                  <a:pt x="192" y="367"/>
                </a:cubicBezTo>
                <a:cubicBezTo>
                  <a:pt x="264" y="367"/>
                  <a:pt x="369" y="393"/>
                  <a:pt x="450" y="468"/>
                </a:cubicBezTo>
                <a:cubicBezTo>
                  <a:pt x="451" y="469"/>
                  <a:pt x="453" y="470"/>
                  <a:pt x="454" y="470"/>
                </a:cubicBezTo>
                <a:cubicBezTo>
                  <a:pt x="455" y="470"/>
                  <a:pt x="456" y="470"/>
                  <a:pt x="457" y="469"/>
                </a:cubicBezTo>
                <a:cubicBezTo>
                  <a:pt x="460" y="468"/>
                  <a:pt x="461" y="466"/>
                  <a:pt x="461" y="463"/>
                </a:cubicBezTo>
                <a:cubicBezTo>
                  <a:pt x="461" y="343"/>
                  <a:pt x="461" y="343"/>
                  <a:pt x="461" y="343"/>
                </a:cubicBezTo>
                <a:cubicBezTo>
                  <a:pt x="482" y="338"/>
                  <a:pt x="498" y="310"/>
                  <a:pt x="498" y="274"/>
                </a:cubicBezTo>
                <a:cubicBezTo>
                  <a:pt x="498" y="239"/>
                  <a:pt x="482" y="211"/>
                  <a:pt x="461" y="205"/>
                </a:cubicBezTo>
                <a:close/>
                <a:moveTo>
                  <a:pt x="14" y="274"/>
                </a:moveTo>
                <a:cubicBezTo>
                  <a:pt x="14" y="249"/>
                  <a:pt x="24" y="226"/>
                  <a:pt x="36" y="220"/>
                </a:cubicBezTo>
                <a:cubicBezTo>
                  <a:pt x="36" y="328"/>
                  <a:pt x="36" y="328"/>
                  <a:pt x="36" y="328"/>
                </a:cubicBezTo>
                <a:cubicBezTo>
                  <a:pt x="24" y="322"/>
                  <a:pt x="14" y="300"/>
                  <a:pt x="14" y="274"/>
                </a:cubicBezTo>
                <a:close/>
                <a:moveTo>
                  <a:pt x="197" y="402"/>
                </a:moveTo>
                <a:cubicBezTo>
                  <a:pt x="201" y="405"/>
                  <a:pt x="205" y="407"/>
                  <a:pt x="209" y="415"/>
                </a:cubicBezTo>
                <a:cubicBezTo>
                  <a:pt x="213" y="425"/>
                  <a:pt x="212" y="435"/>
                  <a:pt x="211" y="446"/>
                </a:cubicBezTo>
                <a:cubicBezTo>
                  <a:pt x="209" y="457"/>
                  <a:pt x="208" y="470"/>
                  <a:pt x="215" y="483"/>
                </a:cubicBezTo>
                <a:cubicBezTo>
                  <a:pt x="221" y="495"/>
                  <a:pt x="229" y="501"/>
                  <a:pt x="237" y="507"/>
                </a:cubicBezTo>
                <a:cubicBezTo>
                  <a:pt x="245" y="513"/>
                  <a:pt x="253" y="519"/>
                  <a:pt x="259" y="531"/>
                </a:cubicBezTo>
                <a:cubicBezTo>
                  <a:pt x="263" y="540"/>
                  <a:pt x="261" y="548"/>
                  <a:pt x="260" y="551"/>
                </a:cubicBezTo>
                <a:cubicBezTo>
                  <a:pt x="259" y="554"/>
                  <a:pt x="257" y="556"/>
                  <a:pt x="256" y="556"/>
                </a:cubicBezTo>
                <a:cubicBezTo>
                  <a:pt x="168" y="556"/>
                  <a:pt x="168" y="556"/>
                  <a:pt x="168" y="556"/>
                </a:cubicBezTo>
                <a:cubicBezTo>
                  <a:pt x="94" y="367"/>
                  <a:pt x="94" y="367"/>
                  <a:pt x="94" y="367"/>
                </a:cubicBezTo>
                <a:cubicBezTo>
                  <a:pt x="172" y="367"/>
                  <a:pt x="172" y="367"/>
                  <a:pt x="172" y="367"/>
                </a:cubicBezTo>
                <a:cubicBezTo>
                  <a:pt x="182" y="391"/>
                  <a:pt x="190" y="397"/>
                  <a:pt x="197" y="402"/>
                </a:cubicBezTo>
                <a:close/>
                <a:moveTo>
                  <a:pt x="447" y="447"/>
                </a:moveTo>
                <a:cubicBezTo>
                  <a:pt x="366" y="378"/>
                  <a:pt x="263" y="353"/>
                  <a:pt x="192" y="353"/>
                </a:cubicBezTo>
                <a:cubicBezTo>
                  <a:pt x="50" y="353"/>
                  <a:pt x="50" y="353"/>
                  <a:pt x="50" y="353"/>
                </a:cubicBezTo>
                <a:cubicBezTo>
                  <a:pt x="50" y="191"/>
                  <a:pt x="50" y="191"/>
                  <a:pt x="50" y="191"/>
                </a:cubicBezTo>
                <a:cubicBezTo>
                  <a:pt x="192" y="191"/>
                  <a:pt x="192" y="191"/>
                  <a:pt x="192" y="191"/>
                </a:cubicBezTo>
                <a:cubicBezTo>
                  <a:pt x="193" y="191"/>
                  <a:pt x="193" y="191"/>
                  <a:pt x="193" y="191"/>
                </a:cubicBezTo>
                <a:cubicBezTo>
                  <a:pt x="263" y="191"/>
                  <a:pt x="366" y="166"/>
                  <a:pt x="447" y="97"/>
                </a:cubicBezTo>
                <a:lnTo>
                  <a:pt x="447" y="447"/>
                </a:lnTo>
                <a:close/>
                <a:moveTo>
                  <a:pt x="461" y="328"/>
                </a:moveTo>
                <a:cubicBezTo>
                  <a:pt x="461" y="220"/>
                  <a:pt x="461" y="220"/>
                  <a:pt x="461" y="220"/>
                </a:cubicBezTo>
                <a:cubicBezTo>
                  <a:pt x="474" y="226"/>
                  <a:pt x="484" y="249"/>
                  <a:pt x="484" y="274"/>
                </a:cubicBezTo>
                <a:cubicBezTo>
                  <a:pt x="484" y="300"/>
                  <a:pt x="474" y="322"/>
                  <a:pt x="461" y="328"/>
                </a:cubicBezTo>
                <a:close/>
                <a:moveTo>
                  <a:pt x="624" y="277"/>
                </a:moveTo>
                <a:cubicBezTo>
                  <a:pt x="623" y="329"/>
                  <a:pt x="604" y="378"/>
                  <a:pt x="569" y="415"/>
                </a:cubicBezTo>
                <a:cubicBezTo>
                  <a:pt x="568" y="416"/>
                  <a:pt x="566" y="417"/>
                  <a:pt x="564" y="417"/>
                </a:cubicBezTo>
                <a:cubicBezTo>
                  <a:pt x="563" y="417"/>
                  <a:pt x="561" y="417"/>
                  <a:pt x="560" y="415"/>
                </a:cubicBezTo>
                <a:cubicBezTo>
                  <a:pt x="557" y="413"/>
                  <a:pt x="557" y="408"/>
                  <a:pt x="559" y="405"/>
                </a:cubicBezTo>
                <a:cubicBezTo>
                  <a:pt x="592" y="371"/>
                  <a:pt x="609" y="326"/>
                  <a:pt x="610" y="277"/>
                </a:cubicBezTo>
                <a:cubicBezTo>
                  <a:pt x="610" y="228"/>
                  <a:pt x="592" y="182"/>
                  <a:pt x="560" y="148"/>
                </a:cubicBezTo>
                <a:cubicBezTo>
                  <a:pt x="557" y="145"/>
                  <a:pt x="557" y="141"/>
                  <a:pt x="560" y="138"/>
                </a:cubicBezTo>
                <a:cubicBezTo>
                  <a:pt x="563" y="136"/>
                  <a:pt x="567" y="136"/>
                  <a:pt x="570" y="139"/>
                </a:cubicBezTo>
                <a:cubicBezTo>
                  <a:pt x="605" y="175"/>
                  <a:pt x="624" y="224"/>
                  <a:pt x="624" y="277"/>
                </a:cubicBezTo>
                <a:close/>
                <a:moveTo>
                  <a:pt x="703" y="277"/>
                </a:moveTo>
                <a:cubicBezTo>
                  <a:pt x="702" y="355"/>
                  <a:pt x="674" y="429"/>
                  <a:pt x="622" y="483"/>
                </a:cubicBezTo>
                <a:cubicBezTo>
                  <a:pt x="621" y="485"/>
                  <a:pt x="619" y="485"/>
                  <a:pt x="617" y="485"/>
                </a:cubicBezTo>
                <a:cubicBezTo>
                  <a:pt x="615" y="485"/>
                  <a:pt x="613" y="485"/>
                  <a:pt x="612" y="483"/>
                </a:cubicBezTo>
                <a:cubicBezTo>
                  <a:pt x="609" y="481"/>
                  <a:pt x="609" y="476"/>
                  <a:pt x="612" y="474"/>
                </a:cubicBezTo>
                <a:cubicBezTo>
                  <a:pt x="661" y="422"/>
                  <a:pt x="688" y="352"/>
                  <a:pt x="689" y="277"/>
                </a:cubicBezTo>
                <a:cubicBezTo>
                  <a:pt x="689" y="202"/>
                  <a:pt x="662" y="132"/>
                  <a:pt x="613" y="80"/>
                </a:cubicBezTo>
                <a:cubicBezTo>
                  <a:pt x="610" y="77"/>
                  <a:pt x="610" y="73"/>
                  <a:pt x="613" y="70"/>
                </a:cubicBezTo>
                <a:cubicBezTo>
                  <a:pt x="616" y="68"/>
                  <a:pt x="620" y="68"/>
                  <a:pt x="623" y="71"/>
                </a:cubicBezTo>
                <a:cubicBezTo>
                  <a:pt x="674" y="125"/>
                  <a:pt x="703" y="199"/>
                  <a:pt x="703" y="277"/>
                </a:cubicBezTo>
                <a:close/>
                <a:moveTo>
                  <a:pt x="782" y="277"/>
                </a:moveTo>
                <a:cubicBezTo>
                  <a:pt x="781" y="382"/>
                  <a:pt x="743" y="479"/>
                  <a:pt x="674" y="551"/>
                </a:cubicBezTo>
                <a:cubicBezTo>
                  <a:pt x="673" y="553"/>
                  <a:pt x="671" y="554"/>
                  <a:pt x="669" y="554"/>
                </a:cubicBezTo>
                <a:cubicBezTo>
                  <a:pt x="668" y="554"/>
                  <a:pt x="666" y="553"/>
                  <a:pt x="664" y="552"/>
                </a:cubicBezTo>
                <a:cubicBezTo>
                  <a:pt x="662" y="549"/>
                  <a:pt x="662" y="544"/>
                  <a:pt x="664" y="542"/>
                </a:cubicBezTo>
                <a:cubicBezTo>
                  <a:pt x="731" y="472"/>
                  <a:pt x="767" y="378"/>
                  <a:pt x="768" y="277"/>
                </a:cubicBezTo>
                <a:cubicBezTo>
                  <a:pt x="768" y="176"/>
                  <a:pt x="732" y="82"/>
                  <a:pt x="665" y="12"/>
                </a:cubicBezTo>
                <a:cubicBezTo>
                  <a:pt x="663" y="10"/>
                  <a:pt x="663" y="5"/>
                  <a:pt x="666" y="2"/>
                </a:cubicBezTo>
                <a:cubicBezTo>
                  <a:pt x="669" y="0"/>
                  <a:pt x="673" y="0"/>
                  <a:pt x="676" y="3"/>
                </a:cubicBezTo>
                <a:cubicBezTo>
                  <a:pt x="744" y="75"/>
                  <a:pt x="782" y="173"/>
                  <a:pt x="782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8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16000" y="2226358"/>
            <a:ext cx="5538091" cy="96906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Rectangle 17"/>
          <p:cNvSpPr/>
          <p:nvPr/>
        </p:nvSpPr>
        <p:spPr>
          <a:xfrm>
            <a:off x="1016000" y="3188643"/>
            <a:ext cx="5538091" cy="96906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Rectangle 18"/>
          <p:cNvSpPr/>
          <p:nvPr/>
        </p:nvSpPr>
        <p:spPr>
          <a:xfrm>
            <a:off x="1016000" y="4152430"/>
            <a:ext cx="5538091" cy="9690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Rectangle 19"/>
          <p:cNvSpPr/>
          <p:nvPr/>
        </p:nvSpPr>
        <p:spPr>
          <a:xfrm>
            <a:off x="1016000" y="1264072"/>
            <a:ext cx="5538091" cy="9690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Business Owner Challenges</a:t>
            </a:r>
          </a:p>
        </p:txBody>
      </p:sp>
      <p:sp useBgFill="1">
        <p:nvSpPr>
          <p:cNvPr id="8" name="Freeform 35"/>
          <p:cNvSpPr>
            <a:spLocks/>
          </p:cNvSpPr>
          <p:nvPr/>
        </p:nvSpPr>
        <p:spPr bwMode="white">
          <a:xfrm>
            <a:off x="-261624" y="1206489"/>
            <a:ext cx="3357020" cy="9098193"/>
          </a:xfrm>
          <a:custGeom>
            <a:avLst/>
            <a:gdLst>
              <a:gd name="T0" fmla="*/ 901 w 1398"/>
              <a:gd name="T1" fmla="*/ 142 h 4117"/>
              <a:gd name="T2" fmla="*/ 627 w 1398"/>
              <a:gd name="T3" fmla="*/ 341 h 4117"/>
              <a:gd name="T4" fmla="*/ 477 w 1398"/>
              <a:gd name="T5" fmla="*/ 611 h 4117"/>
              <a:gd name="T6" fmla="*/ 477 w 1398"/>
              <a:gd name="T7" fmla="*/ 950 h 4117"/>
              <a:gd name="T8" fmla="*/ 608 w 1398"/>
              <a:gd name="T9" fmla="*/ 1279 h 4117"/>
              <a:gd name="T10" fmla="*/ 690 w 1398"/>
              <a:gd name="T11" fmla="*/ 1853 h 4117"/>
              <a:gd name="T12" fmla="*/ 1176 w 1398"/>
              <a:gd name="T13" fmla="*/ 1888 h 4117"/>
              <a:gd name="T14" fmla="*/ 1398 w 1398"/>
              <a:gd name="T15" fmla="*/ 2588 h 4117"/>
              <a:gd name="T16" fmla="*/ 1042 w 1398"/>
              <a:gd name="T17" fmla="*/ 3142 h 4117"/>
              <a:gd name="T18" fmla="*/ 901 w 1398"/>
              <a:gd name="T19" fmla="*/ 3441 h 4117"/>
              <a:gd name="T20" fmla="*/ 690 w 1398"/>
              <a:gd name="T21" fmla="*/ 4117 h 4117"/>
              <a:gd name="T22" fmla="*/ 0 w 1398"/>
              <a:gd name="T23" fmla="*/ 4117 h 4117"/>
              <a:gd name="T24" fmla="*/ 0 w 1398"/>
              <a:gd name="T25" fmla="*/ 0 h 4117"/>
              <a:gd name="T26" fmla="*/ 699 w 1398"/>
              <a:gd name="T27" fmla="*/ 0 h 4117"/>
              <a:gd name="T28" fmla="*/ 901 w 1398"/>
              <a:gd name="T29" fmla="*/ 142 h 411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0 w 10000"/>
              <a:gd name="connsiteY12" fmla="*/ 67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5294 w 10000"/>
              <a:gd name="connsiteY1" fmla="*/ 763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5294 w 10000"/>
              <a:gd name="connsiteY1" fmla="*/ 763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507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00" h="10067">
                <a:moveTo>
                  <a:pt x="9519" y="11"/>
                </a:moveTo>
                <a:cubicBezTo>
                  <a:pt x="6737" y="306"/>
                  <a:pt x="6972" y="468"/>
                  <a:pt x="5294" y="763"/>
                </a:cubicBezTo>
                <a:lnTo>
                  <a:pt x="4123" y="1573"/>
                </a:lnTo>
                <a:lnTo>
                  <a:pt x="4438" y="2346"/>
                </a:lnTo>
                <a:cubicBezTo>
                  <a:pt x="4408" y="2622"/>
                  <a:pt x="5109" y="2898"/>
                  <a:pt x="5079" y="3174"/>
                </a:cubicBezTo>
                <a:cubicBezTo>
                  <a:pt x="5031" y="3639"/>
                  <a:pt x="4984" y="4103"/>
                  <a:pt x="4936" y="4568"/>
                </a:cubicBezTo>
                <a:lnTo>
                  <a:pt x="8412" y="4653"/>
                </a:lnTo>
                <a:lnTo>
                  <a:pt x="10000" y="6353"/>
                </a:lnTo>
                <a:lnTo>
                  <a:pt x="7454" y="7699"/>
                </a:lnTo>
                <a:lnTo>
                  <a:pt x="6445" y="8425"/>
                </a:lnTo>
                <a:lnTo>
                  <a:pt x="4936" y="10067"/>
                </a:lnTo>
                <a:lnTo>
                  <a:pt x="0" y="10067"/>
                </a:lnTo>
                <a:cubicBezTo>
                  <a:pt x="13" y="6711"/>
                  <a:pt x="26" y="3356"/>
                  <a:pt x="39" y="0"/>
                </a:cubicBezTo>
                <a:lnTo>
                  <a:pt x="5315" y="0"/>
                </a:lnTo>
                <a:lnTo>
                  <a:pt x="9519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696131" y="990601"/>
            <a:ext cx="5110428" cy="6978543"/>
          </a:xfrm>
          <a:custGeom>
            <a:avLst/>
            <a:gdLst>
              <a:gd name="T0" fmla="*/ 913 w 1589"/>
              <a:gd name="T1" fmla="*/ 29 h 2169"/>
              <a:gd name="T2" fmla="*/ 126 w 1589"/>
              <a:gd name="T3" fmla="*/ 393 h 2169"/>
              <a:gd name="T4" fmla="*/ 89 w 1589"/>
              <a:gd name="T5" fmla="*/ 690 h 2169"/>
              <a:gd name="T6" fmla="*/ 103 w 1589"/>
              <a:gd name="T7" fmla="*/ 930 h 2169"/>
              <a:gd name="T8" fmla="*/ 20 w 1589"/>
              <a:gd name="T9" fmla="*/ 1132 h 2169"/>
              <a:gd name="T10" fmla="*/ 99 w 1589"/>
              <a:gd name="T11" fmla="*/ 1174 h 2169"/>
              <a:gd name="T12" fmla="*/ 69 w 1589"/>
              <a:gd name="T13" fmla="*/ 1255 h 2169"/>
              <a:gd name="T14" fmla="*/ 107 w 1589"/>
              <a:gd name="T15" fmla="*/ 1335 h 2169"/>
              <a:gd name="T16" fmla="*/ 90 w 1589"/>
              <a:gd name="T17" fmla="*/ 1427 h 2169"/>
              <a:gd name="T18" fmla="*/ 153 w 1589"/>
              <a:gd name="T19" fmla="*/ 1482 h 2169"/>
              <a:gd name="T20" fmla="*/ 229 w 1589"/>
              <a:gd name="T21" fmla="*/ 1642 h 2169"/>
              <a:gd name="T22" fmla="*/ 583 w 1589"/>
              <a:gd name="T23" fmla="*/ 1567 h 2169"/>
              <a:gd name="T24" fmla="*/ 675 w 1589"/>
              <a:gd name="T25" fmla="*/ 1816 h 2169"/>
              <a:gd name="T26" fmla="*/ 630 w 1589"/>
              <a:gd name="T27" fmla="*/ 2057 h 2169"/>
              <a:gd name="T28" fmla="*/ 696 w 1589"/>
              <a:gd name="T29" fmla="*/ 2163 h 2169"/>
              <a:gd name="T30" fmla="*/ 1299 w 1589"/>
              <a:gd name="T31" fmla="*/ 1653 h 2169"/>
              <a:gd name="T32" fmla="*/ 1589 w 1589"/>
              <a:gd name="T33" fmla="*/ 633 h 2169"/>
              <a:gd name="T34" fmla="*/ 1216 w 1589"/>
              <a:gd name="T35" fmla="*/ 1223 h 2169"/>
              <a:gd name="T36" fmla="*/ 1103 w 1589"/>
              <a:gd name="T37" fmla="*/ 1202 h 2169"/>
              <a:gd name="T38" fmla="*/ 1051 w 1589"/>
              <a:gd name="T39" fmla="*/ 1111 h 2169"/>
              <a:gd name="T40" fmla="*/ 975 w 1589"/>
              <a:gd name="T41" fmla="*/ 1004 h 2169"/>
              <a:gd name="T42" fmla="*/ 818 w 1589"/>
              <a:gd name="T43" fmla="*/ 995 h 2169"/>
              <a:gd name="T44" fmla="*/ 630 w 1589"/>
              <a:gd name="T45" fmla="*/ 887 h 2169"/>
              <a:gd name="T46" fmla="*/ 551 w 1589"/>
              <a:gd name="T47" fmla="*/ 808 h 2169"/>
              <a:gd name="T48" fmla="*/ 442 w 1589"/>
              <a:gd name="T49" fmla="*/ 755 h 2169"/>
              <a:gd name="T50" fmla="*/ 341 w 1589"/>
              <a:gd name="T51" fmla="*/ 708 h 2169"/>
              <a:gd name="T52" fmla="*/ 171 w 1589"/>
              <a:gd name="T53" fmla="*/ 590 h 2169"/>
              <a:gd name="T54" fmla="*/ 198 w 1589"/>
              <a:gd name="T55" fmla="*/ 482 h 2169"/>
              <a:gd name="T56" fmla="*/ 244 w 1589"/>
              <a:gd name="T57" fmla="*/ 409 h 2169"/>
              <a:gd name="T58" fmla="*/ 370 w 1589"/>
              <a:gd name="T59" fmla="*/ 283 h 2169"/>
              <a:gd name="T60" fmla="*/ 457 w 1589"/>
              <a:gd name="T61" fmla="*/ 211 h 2169"/>
              <a:gd name="T62" fmla="*/ 592 w 1589"/>
              <a:gd name="T63" fmla="*/ 147 h 2169"/>
              <a:gd name="T64" fmla="*/ 782 w 1589"/>
              <a:gd name="T65" fmla="*/ 96 h 2169"/>
              <a:gd name="T66" fmla="*/ 936 w 1589"/>
              <a:gd name="T67" fmla="*/ 87 h 2169"/>
              <a:gd name="T68" fmla="*/ 1105 w 1589"/>
              <a:gd name="T69" fmla="*/ 108 h 2169"/>
              <a:gd name="T70" fmla="*/ 1373 w 1589"/>
              <a:gd name="T71" fmla="*/ 309 h 2169"/>
              <a:gd name="T72" fmla="*/ 1523 w 1589"/>
              <a:gd name="T73" fmla="*/ 620 h 2169"/>
              <a:gd name="T74" fmla="*/ 1529 w 1589"/>
              <a:gd name="T75" fmla="*/ 754 h 2169"/>
              <a:gd name="T76" fmla="*/ 1439 w 1589"/>
              <a:gd name="T77" fmla="*/ 910 h 2169"/>
              <a:gd name="T78" fmla="*/ 1297 w 1589"/>
              <a:gd name="T79" fmla="*/ 110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89" h="2169">
                <a:moveTo>
                  <a:pt x="1589" y="633"/>
                </a:moveTo>
                <a:cubicBezTo>
                  <a:pt x="1589" y="257"/>
                  <a:pt x="1275" y="0"/>
                  <a:pt x="913" y="29"/>
                </a:cubicBezTo>
                <a:cubicBezTo>
                  <a:pt x="552" y="57"/>
                  <a:pt x="378" y="162"/>
                  <a:pt x="302" y="210"/>
                </a:cubicBezTo>
                <a:cubicBezTo>
                  <a:pt x="226" y="257"/>
                  <a:pt x="152" y="341"/>
                  <a:pt x="126" y="393"/>
                </a:cubicBezTo>
                <a:cubicBezTo>
                  <a:pt x="99" y="445"/>
                  <a:pt x="83" y="542"/>
                  <a:pt x="80" y="587"/>
                </a:cubicBezTo>
                <a:cubicBezTo>
                  <a:pt x="77" y="632"/>
                  <a:pt x="82" y="660"/>
                  <a:pt x="89" y="690"/>
                </a:cubicBezTo>
                <a:cubicBezTo>
                  <a:pt x="96" y="720"/>
                  <a:pt x="126" y="769"/>
                  <a:pt x="135" y="806"/>
                </a:cubicBezTo>
                <a:cubicBezTo>
                  <a:pt x="143" y="842"/>
                  <a:pt x="120" y="904"/>
                  <a:pt x="103" y="930"/>
                </a:cubicBezTo>
                <a:cubicBezTo>
                  <a:pt x="87" y="955"/>
                  <a:pt x="29" y="1039"/>
                  <a:pt x="15" y="1060"/>
                </a:cubicBezTo>
                <a:cubicBezTo>
                  <a:pt x="0" y="1081"/>
                  <a:pt x="10" y="1109"/>
                  <a:pt x="20" y="1132"/>
                </a:cubicBezTo>
                <a:cubicBezTo>
                  <a:pt x="30" y="1156"/>
                  <a:pt x="67" y="1165"/>
                  <a:pt x="75" y="1168"/>
                </a:cubicBezTo>
                <a:cubicBezTo>
                  <a:pt x="83" y="1171"/>
                  <a:pt x="96" y="1171"/>
                  <a:pt x="99" y="1174"/>
                </a:cubicBezTo>
                <a:cubicBezTo>
                  <a:pt x="101" y="1177"/>
                  <a:pt x="97" y="1202"/>
                  <a:pt x="92" y="1217"/>
                </a:cubicBezTo>
                <a:cubicBezTo>
                  <a:pt x="88" y="1231"/>
                  <a:pt x="74" y="1247"/>
                  <a:pt x="69" y="1255"/>
                </a:cubicBezTo>
                <a:cubicBezTo>
                  <a:pt x="64" y="1264"/>
                  <a:pt x="72" y="1292"/>
                  <a:pt x="80" y="1309"/>
                </a:cubicBezTo>
                <a:cubicBezTo>
                  <a:pt x="87" y="1326"/>
                  <a:pt x="107" y="1335"/>
                  <a:pt x="107" y="1335"/>
                </a:cubicBezTo>
                <a:cubicBezTo>
                  <a:pt x="107" y="1335"/>
                  <a:pt x="79" y="1358"/>
                  <a:pt x="80" y="1384"/>
                </a:cubicBezTo>
                <a:cubicBezTo>
                  <a:pt x="80" y="1410"/>
                  <a:pt x="84" y="1423"/>
                  <a:pt x="90" y="1427"/>
                </a:cubicBezTo>
                <a:cubicBezTo>
                  <a:pt x="95" y="1431"/>
                  <a:pt x="127" y="1439"/>
                  <a:pt x="135" y="1451"/>
                </a:cubicBezTo>
                <a:cubicBezTo>
                  <a:pt x="143" y="1462"/>
                  <a:pt x="151" y="1473"/>
                  <a:pt x="153" y="1482"/>
                </a:cubicBezTo>
                <a:cubicBezTo>
                  <a:pt x="154" y="1488"/>
                  <a:pt x="150" y="1502"/>
                  <a:pt x="149" y="1511"/>
                </a:cubicBezTo>
                <a:cubicBezTo>
                  <a:pt x="145" y="1553"/>
                  <a:pt x="162" y="1638"/>
                  <a:pt x="229" y="1642"/>
                </a:cubicBezTo>
                <a:cubicBezTo>
                  <a:pt x="282" y="1645"/>
                  <a:pt x="365" y="1614"/>
                  <a:pt x="396" y="1607"/>
                </a:cubicBezTo>
                <a:cubicBezTo>
                  <a:pt x="426" y="1601"/>
                  <a:pt x="559" y="1551"/>
                  <a:pt x="583" y="1567"/>
                </a:cubicBezTo>
                <a:cubicBezTo>
                  <a:pt x="608" y="1584"/>
                  <a:pt x="612" y="1609"/>
                  <a:pt x="619" y="1632"/>
                </a:cubicBezTo>
                <a:cubicBezTo>
                  <a:pt x="627" y="1656"/>
                  <a:pt x="665" y="1773"/>
                  <a:pt x="675" y="1816"/>
                </a:cubicBezTo>
                <a:cubicBezTo>
                  <a:pt x="685" y="1858"/>
                  <a:pt x="708" y="1934"/>
                  <a:pt x="714" y="1957"/>
                </a:cubicBezTo>
                <a:cubicBezTo>
                  <a:pt x="675" y="1967"/>
                  <a:pt x="635" y="2046"/>
                  <a:pt x="630" y="2057"/>
                </a:cubicBezTo>
                <a:cubicBezTo>
                  <a:pt x="609" y="2163"/>
                  <a:pt x="609" y="2163"/>
                  <a:pt x="609" y="2163"/>
                </a:cubicBezTo>
                <a:cubicBezTo>
                  <a:pt x="609" y="2163"/>
                  <a:pt x="697" y="2169"/>
                  <a:pt x="696" y="2163"/>
                </a:cubicBezTo>
                <a:cubicBezTo>
                  <a:pt x="695" y="2158"/>
                  <a:pt x="1263" y="1721"/>
                  <a:pt x="1263" y="1721"/>
                </a:cubicBezTo>
                <a:cubicBezTo>
                  <a:pt x="1299" y="1653"/>
                  <a:pt x="1299" y="1653"/>
                  <a:pt x="1299" y="1653"/>
                </a:cubicBezTo>
                <a:cubicBezTo>
                  <a:pt x="1219" y="1406"/>
                  <a:pt x="1279" y="1307"/>
                  <a:pt x="1355" y="1193"/>
                </a:cubicBezTo>
                <a:cubicBezTo>
                  <a:pt x="1426" y="1087"/>
                  <a:pt x="1589" y="1008"/>
                  <a:pt x="1589" y="633"/>
                </a:cubicBezTo>
                <a:close/>
                <a:moveTo>
                  <a:pt x="1297" y="1119"/>
                </a:moveTo>
                <a:cubicBezTo>
                  <a:pt x="1297" y="1169"/>
                  <a:pt x="1263" y="1211"/>
                  <a:pt x="1216" y="1223"/>
                </a:cubicBezTo>
                <a:cubicBezTo>
                  <a:pt x="1208" y="1245"/>
                  <a:pt x="1187" y="1261"/>
                  <a:pt x="1162" y="1261"/>
                </a:cubicBezTo>
                <a:cubicBezTo>
                  <a:pt x="1129" y="1261"/>
                  <a:pt x="1103" y="1234"/>
                  <a:pt x="1103" y="1202"/>
                </a:cubicBezTo>
                <a:cubicBezTo>
                  <a:pt x="1103" y="1197"/>
                  <a:pt x="1104" y="1191"/>
                  <a:pt x="1106" y="1186"/>
                </a:cubicBezTo>
                <a:cubicBezTo>
                  <a:pt x="1074" y="1176"/>
                  <a:pt x="1051" y="1146"/>
                  <a:pt x="1051" y="1111"/>
                </a:cubicBezTo>
                <a:cubicBezTo>
                  <a:pt x="1051" y="1107"/>
                  <a:pt x="1052" y="1103"/>
                  <a:pt x="1052" y="1099"/>
                </a:cubicBezTo>
                <a:cubicBezTo>
                  <a:pt x="1010" y="1087"/>
                  <a:pt x="978" y="1050"/>
                  <a:pt x="975" y="1004"/>
                </a:cubicBezTo>
                <a:cubicBezTo>
                  <a:pt x="946" y="1001"/>
                  <a:pt x="920" y="993"/>
                  <a:pt x="895" y="981"/>
                </a:cubicBezTo>
                <a:cubicBezTo>
                  <a:pt x="871" y="990"/>
                  <a:pt x="845" y="995"/>
                  <a:pt x="818" y="995"/>
                </a:cubicBezTo>
                <a:cubicBezTo>
                  <a:pt x="738" y="995"/>
                  <a:pt x="668" y="952"/>
                  <a:pt x="631" y="887"/>
                </a:cubicBezTo>
                <a:cubicBezTo>
                  <a:pt x="631" y="887"/>
                  <a:pt x="630" y="887"/>
                  <a:pt x="630" y="887"/>
                </a:cubicBezTo>
                <a:cubicBezTo>
                  <a:pt x="586" y="887"/>
                  <a:pt x="551" y="852"/>
                  <a:pt x="551" y="809"/>
                </a:cubicBezTo>
                <a:cubicBezTo>
                  <a:pt x="551" y="809"/>
                  <a:pt x="551" y="809"/>
                  <a:pt x="551" y="808"/>
                </a:cubicBezTo>
                <a:cubicBezTo>
                  <a:pt x="549" y="809"/>
                  <a:pt x="547" y="809"/>
                  <a:pt x="545" y="809"/>
                </a:cubicBezTo>
                <a:cubicBezTo>
                  <a:pt x="502" y="809"/>
                  <a:pt x="465" y="787"/>
                  <a:pt x="442" y="755"/>
                </a:cubicBezTo>
                <a:cubicBezTo>
                  <a:pt x="433" y="758"/>
                  <a:pt x="424" y="760"/>
                  <a:pt x="414" y="760"/>
                </a:cubicBezTo>
                <a:cubicBezTo>
                  <a:pt x="380" y="760"/>
                  <a:pt x="352" y="738"/>
                  <a:pt x="341" y="708"/>
                </a:cubicBezTo>
                <a:cubicBezTo>
                  <a:pt x="327" y="713"/>
                  <a:pt x="312" y="716"/>
                  <a:pt x="297" y="716"/>
                </a:cubicBezTo>
                <a:cubicBezTo>
                  <a:pt x="227" y="716"/>
                  <a:pt x="171" y="660"/>
                  <a:pt x="171" y="590"/>
                </a:cubicBezTo>
                <a:cubicBezTo>
                  <a:pt x="171" y="559"/>
                  <a:pt x="183" y="530"/>
                  <a:pt x="202" y="508"/>
                </a:cubicBezTo>
                <a:cubicBezTo>
                  <a:pt x="199" y="500"/>
                  <a:pt x="198" y="491"/>
                  <a:pt x="198" y="482"/>
                </a:cubicBezTo>
                <a:cubicBezTo>
                  <a:pt x="198" y="450"/>
                  <a:pt x="217" y="422"/>
                  <a:pt x="244" y="410"/>
                </a:cubicBezTo>
                <a:cubicBezTo>
                  <a:pt x="244" y="410"/>
                  <a:pt x="244" y="409"/>
                  <a:pt x="244" y="409"/>
                </a:cubicBezTo>
                <a:cubicBezTo>
                  <a:pt x="244" y="340"/>
                  <a:pt x="300" y="283"/>
                  <a:pt x="370" y="283"/>
                </a:cubicBezTo>
                <a:cubicBezTo>
                  <a:pt x="370" y="283"/>
                  <a:pt x="370" y="283"/>
                  <a:pt x="370" y="283"/>
                </a:cubicBezTo>
                <a:cubicBezTo>
                  <a:pt x="370" y="282"/>
                  <a:pt x="370" y="281"/>
                  <a:pt x="370" y="280"/>
                </a:cubicBezTo>
                <a:cubicBezTo>
                  <a:pt x="370" y="236"/>
                  <a:pt x="414" y="211"/>
                  <a:pt x="457" y="211"/>
                </a:cubicBezTo>
                <a:cubicBezTo>
                  <a:pt x="470" y="211"/>
                  <a:pt x="481" y="214"/>
                  <a:pt x="492" y="219"/>
                </a:cubicBezTo>
                <a:cubicBezTo>
                  <a:pt x="514" y="181"/>
                  <a:pt x="545" y="147"/>
                  <a:pt x="592" y="147"/>
                </a:cubicBezTo>
                <a:cubicBezTo>
                  <a:pt x="609" y="147"/>
                  <a:pt x="626" y="151"/>
                  <a:pt x="641" y="157"/>
                </a:cubicBezTo>
                <a:cubicBezTo>
                  <a:pt x="679" y="125"/>
                  <a:pt x="728" y="96"/>
                  <a:pt x="782" y="96"/>
                </a:cubicBezTo>
                <a:cubicBezTo>
                  <a:pt x="817" y="96"/>
                  <a:pt x="841" y="99"/>
                  <a:pt x="871" y="114"/>
                </a:cubicBezTo>
                <a:cubicBezTo>
                  <a:pt x="888" y="105"/>
                  <a:pt x="916" y="87"/>
                  <a:pt x="936" y="87"/>
                </a:cubicBezTo>
                <a:cubicBezTo>
                  <a:pt x="980" y="87"/>
                  <a:pt x="1011" y="86"/>
                  <a:pt x="1033" y="120"/>
                </a:cubicBezTo>
                <a:cubicBezTo>
                  <a:pt x="1046" y="111"/>
                  <a:pt x="1088" y="108"/>
                  <a:pt x="1105" y="108"/>
                </a:cubicBezTo>
                <a:cubicBezTo>
                  <a:pt x="1139" y="108"/>
                  <a:pt x="1188" y="156"/>
                  <a:pt x="1199" y="186"/>
                </a:cubicBezTo>
                <a:cubicBezTo>
                  <a:pt x="1279" y="152"/>
                  <a:pt x="1357" y="225"/>
                  <a:pt x="1373" y="309"/>
                </a:cubicBezTo>
                <a:cubicBezTo>
                  <a:pt x="1432" y="305"/>
                  <a:pt x="1485" y="391"/>
                  <a:pt x="1462" y="442"/>
                </a:cubicBezTo>
                <a:cubicBezTo>
                  <a:pt x="1513" y="483"/>
                  <a:pt x="1523" y="549"/>
                  <a:pt x="1523" y="620"/>
                </a:cubicBezTo>
                <a:cubicBezTo>
                  <a:pt x="1523" y="645"/>
                  <a:pt x="1519" y="669"/>
                  <a:pt x="1512" y="692"/>
                </a:cubicBezTo>
                <a:cubicBezTo>
                  <a:pt x="1522" y="710"/>
                  <a:pt x="1529" y="731"/>
                  <a:pt x="1529" y="754"/>
                </a:cubicBezTo>
                <a:cubicBezTo>
                  <a:pt x="1529" y="814"/>
                  <a:pt x="1487" y="864"/>
                  <a:pt x="1432" y="877"/>
                </a:cubicBezTo>
                <a:cubicBezTo>
                  <a:pt x="1437" y="887"/>
                  <a:pt x="1439" y="898"/>
                  <a:pt x="1439" y="910"/>
                </a:cubicBezTo>
                <a:cubicBezTo>
                  <a:pt x="1439" y="946"/>
                  <a:pt x="1415" y="976"/>
                  <a:pt x="1383" y="985"/>
                </a:cubicBezTo>
                <a:cubicBezTo>
                  <a:pt x="1381" y="1040"/>
                  <a:pt x="1346" y="1087"/>
                  <a:pt x="1297" y="1105"/>
                </a:cubicBezTo>
                <a:cubicBezTo>
                  <a:pt x="1297" y="1110"/>
                  <a:pt x="1297" y="1114"/>
                  <a:pt x="1297" y="1119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31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n>
                <a:solidFill>
                  <a:schemeClr val="accent2"/>
                </a:solidFill>
              </a:ln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10" name="Freeform 37"/>
          <p:cNvSpPr>
            <a:spLocks/>
          </p:cNvSpPr>
          <p:nvPr/>
        </p:nvSpPr>
        <p:spPr bwMode="auto">
          <a:xfrm>
            <a:off x="1196637" y="6309573"/>
            <a:ext cx="5000668" cy="4436500"/>
          </a:xfrm>
          <a:custGeom>
            <a:avLst/>
            <a:gdLst>
              <a:gd name="T0" fmla="*/ 1178 w 1554"/>
              <a:gd name="T1" fmla="*/ 59 h 1379"/>
              <a:gd name="T2" fmla="*/ 1171 w 1554"/>
              <a:gd name="T3" fmla="*/ 26 h 1379"/>
              <a:gd name="T4" fmla="*/ 1149 w 1554"/>
              <a:gd name="T5" fmla="*/ 0 h 1379"/>
              <a:gd name="T6" fmla="*/ 1120 w 1554"/>
              <a:gd name="T7" fmla="*/ 7 h 1379"/>
              <a:gd name="T8" fmla="*/ 1085 w 1554"/>
              <a:gd name="T9" fmla="*/ 8 h 1379"/>
              <a:gd name="T10" fmla="*/ 1038 w 1554"/>
              <a:gd name="T11" fmla="*/ 24 h 1379"/>
              <a:gd name="T12" fmla="*/ 960 w 1554"/>
              <a:gd name="T13" fmla="*/ 59 h 1379"/>
              <a:gd name="T14" fmla="*/ 902 w 1554"/>
              <a:gd name="T15" fmla="*/ 98 h 1379"/>
              <a:gd name="T16" fmla="*/ 864 w 1554"/>
              <a:gd name="T17" fmla="*/ 118 h 1379"/>
              <a:gd name="T18" fmla="*/ 757 w 1554"/>
              <a:gd name="T19" fmla="*/ 209 h 1379"/>
              <a:gd name="T20" fmla="*/ 653 w 1554"/>
              <a:gd name="T21" fmla="*/ 295 h 1379"/>
              <a:gd name="T22" fmla="*/ 607 w 1554"/>
              <a:gd name="T23" fmla="*/ 352 h 1379"/>
              <a:gd name="T24" fmla="*/ 543 w 1554"/>
              <a:gd name="T25" fmla="*/ 404 h 1379"/>
              <a:gd name="T26" fmla="*/ 502 w 1554"/>
              <a:gd name="T27" fmla="*/ 444 h 1379"/>
              <a:gd name="T28" fmla="*/ 469 w 1554"/>
              <a:gd name="T29" fmla="*/ 479 h 1379"/>
              <a:gd name="T30" fmla="*/ 528 w 1554"/>
              <a:gd name="T31" fmla="*/ 366 h 1379"/>
              <a:gd name="T32" fmla="*/ 558 w 1554"/>
              <a:gd name="T33" fmla="*/ 304 h 1379"/>
              <a:gd name="T34" fmla="*/ 524 w 1554"/>
              <a:gd name="T35" fmla="*/ 181 h 1379"/>
              <a:gd name="T36" fmla="*/ 406 w 1554"/>
              <a:gd name="T37" fmla="*/ 272 h 1379"/>
              <a:gd name="T38" fmla="*/ 379 w 1554"/>
              <a:gd name="T39" fmla="*/ 397 h 1379"/>
              <a:gd name="T40" fmla="*/ 263 w 1554"/>
              <a:gd name="T41" fmla="*/ 581 h 1379"/>
              <a:gd name="T42" fmla="*/ 214 w 1554"/>
              <a:gd name="T43" fmla="*/ 697 h 1379"/>
              <a:gd name="T44" fmla="*/ 133 w 1554"/>
              <a:gd name="T45" fmla="*/ 878 h 1379"/>
              <a:gd name="T46" fmla="*/ 77 w 1554"/>
              <a:gd name="T47" fmla="*/ 1078 h 1379"/>
              <a:gd name="T48" fmla="*/ 0 w 1554"/>
              <a:gd name="T49" fmla="*/ 1293 h 1379"/>
              <a:gd name="T50" fmla="*/ 1477 w 1554"/>
              <a:gd name="T51" fmla="*/ 1379 h 1379"/>
              <a:gd name="T52" fmla="*/ 1495 w 1554"/>
              <a:gd name="T53" fmla="*/ 1298 h 1379"/>
              <a:gd name="T54" fmla="*/ 1509 w 1554"/>
              <a:gd name="T55" fmla="*/ 1188 h 1379"/>
              <a:gd name="T56" fmla="*/ 1503 w 1554"/>
              <a:gd name="T57" fmla="*/ 1122 h 1379"/>
              <a:gd name="T58" fmla="*/ 1542 w 1554"/>
              <a:gd name="T59" fmla="*/ 1006 h 1379"/>
              <a:gd name="T60" fmla="*/ 1542 w 1554"/>
              <a:gd name="T61" fmla="*/ 953 h 1379"/>
              <a:gd name="T62" fmla="*/ 1543 w 1554"/>
              <a:gd name="T63" fmla="*/ 898 h 1379"/>
              <a:gd name="T64" fmla="*/ 1537 w 1554"/>
              <a:gd name="T65" fmla="*/ 841 h 1379"/>
              <a:gd name="T66" fmla="*/ 1509 w 1554"/>
              <a:gd name="T67" fmla="*/ 764 h 1379"/>
              <a:gd name="T68" fmla="*/ 1472 w 1554"/>
              <a:gd name="T69" fmla="*/ 716 h 1379"/>
              <a:gd name="T70" fmla="*/ 1468 w 1554"/>
              <a:gd name="T71" fmla="*/ 673 h 1379"/>
              <a:gd name="T72" fmla="*/ 1427 w 1554"/>
              <a:gd name="T73" fmla="*/ 574 h 1379"/>
              <a:gd name="T74" fmla="*/ 1399 w 1554"/>
              <a:gd name="T75" fmla="*/ 550 h 1379"/>
              <a:gd name="T76" fmla="*/ 1405 w 1554"/>
              <a:gd name="T77" fmla="*/ 495 h 1379"/>
              <a:gd name="T78" fmla="*/ 1384 w 1554"/>
              <a:gd name="T79" fmla="*/ 448 h 1379"/>
              <a:gd name="T80" fmla="*/ 1352 w 1554"/>
              <a:gd name="T81" fmla="*/ 359 h 1379"/>
              <a:gd name="T82" fmla="*/ 1314 w 1554"/>
              <a:gd name="T83" fmla="*/ 287 h 1379"/>
              <a:gd name="T84" fmla="*/ 1245 w 1554"/>
              <a:gd name="T85" fmla="*/ 181 h 1379"/>
              <a:gd name="T86" fmla="*/ 1237 w 1554"/>
              <a:gd name="T87" fmla="*/ 145 h 1379"/>
              <a:gd name="T88" fmla="*/ 1241 w 1554"/>
              <a:gd name="T89" fmla="*/ 81 h 1379"/>
              <a:gd name="T90" fmla="*/ 1178 w 1554"/>
              <a:gd name="T91" fmla="*/ 59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54" h="1379">
                <a:moveTo>
                  <a:pt x="1178" y="59"/>
                </a:moveTo>
                <a:cubicBezTo>
                  <a:pt x="1178" y="59"/>
                  <a:pt x="1176" y="36"/>
                  <a:pt x="1171" y="26"/>
                </a:cubicBezTo>
                <a:cubicBezTo>
                  <a:pt x="1167" y="16"/>
                  <a:pt x="1166" y="0"/>
                  <a:pt x="1149" y="0"/>
                </a:cubicBezTo>
                <a:cubicBezTo>
                  <a:pt x="1132" y="0"/>
                  <a:pt x="1126" y="6"/>
                  <a:pt x="1120" y="7"/>
                </a:cubicBezTo>
                <a:cubicBezTo>
                  <a:pt x="1113" y="8"/>
                  <a:pt x="1099" y="7"/>
                  <a:pt x="1085" y="8"/>
                </a:cubicBezTo>
                <a:cubicBezTo>
                  <a:pt x="1070" y="9"/>
                  <a:pt x="1065" y="19"/>
                  <a:pt x="1038" y="24"/>
                </a:cubicBezTo>
                <a:cubicBezTo>
                  <a:pt x="1011" y="28"/>
                  <a:pt x="975" y="46"/>
                  <a:pt x="960" y="59"/>
                </a:cubicBezTo>
                <a:cubicBezTo>
                  <a:pt x="944" y="71"/>
                  <a:pt x="914" y="88"/>
                  <a:pt x="902" y="98"/>
                </a:cubicBezTo>
                <a:cubicBezTo>
                  <a:pt x="890" y="108"/>
                  <a:pt x="875" y="104"/>
                  <a:pt x="864" y="118"/>
                </a:cubicBezTo>
                <a:cubicBezTo>
                  <a:pt x="852" y="133"/>
                  <a:pt x="779" y="187"/>
                  <a:pt x="757" y="209"/>
                </a:cubicBezTo>
                <a:cubicBezTo>
                  <a:pt x="734" y="230"/>
                  <a:pt x="663" y="268"/>
                  <a:pt x="653" y="295"/>
                </a:cubicBezTo>
                <a:cubicBezTo>
                  <a:pt x="643" y="323"/>
                  <a:pt x="627" y="345"/>
                  <a:pt x="607" y="352"/>
                </a:cubicBezTo>
                <a:cubicBezTo>
                  <a:pt x="586" y="359"/>
                  <a:pt x="551" y="388"/>
                  <a:pt x="543" y="404"/>
                </a:cubicBezTo>
                <a:cubicBezTo>
                  <a:pt x="536" y="419"/>
                  <a:pt x="513" y="428"/>
                  <a:pt x="502" y="444"/>
                </a:cubicBezTo>
                <a:cubicBezTo>
                  <a:pt x="490" y="460"/>
                  <a:pt x="469" y="479"/>
                  <a:pt x="469" y="479"/>
                </a:cubicBezTo>
                <a:cubicBezTo>
                  <a:pt x="469" y="479"/>
                  <a:pt x="514" y="385"/>
                  <a:pt x="528" y="366"/>
                </a:cubicBezTo>
                <a:cubicBezTo>
                  <a:pt x="541" y="348"/>
                  <a:pt x="546" y="314"/>
                  <a:pt x="558" y="304"/>
                </a:cubicBezTo>
                <a:cubicBezTo>
                  <a:pt x="552" y="279"/>
                  <a:pt x="534" y="216"/>
                  <a:pt x="524" y="181"/>
                </a:cubicBezTo>
                <a:cubicBezTo>
                  <a:pt x="483" y="203"/>
                  <a:pt x="418" y="248"/>
                  <a:pt x="406" y="272"/>
                </a:cubicBezTo>
                <a:cubicBezTo>
                  <a:pt x="394" y="295"/>
                  <a:pt x="382" y="373"/>
                  <a:pt x="379" y="397"/>
                </a:cubicBezTo>
                <a:cubicBezTo>
                  <a:pt x="345" y="416"/>
                  <a:pt x="272" y="552"/>
                  <a:pt x="263" y="581"/>
                </a:cubicBezTo>
                <a:cubicBezTo>
                  <a:pt x="254" y="609"/>
                  <a:pt x="219" y="652"/>
                  <a:pt x="214" y="697"/>
                </a:cubicBezTo>
                <a:cubicBezTo>
                  <a:pt x="208" y="743"/>
                  <a:pt x="151" y="831"/>
                  <a:pt x="133" y="878"/>
                </a:cubicBezTo>
                <a:cubicBezTo>
                  <a:pt x="115" y="924"/>
                  <a:pt x="87" y="1041"/>
                  <a:pt x="77" y="1078"/>
                </a:cubicBezTo>
                <a:cubicBezTo>
                  <a:pt x="67" y="1115"/>
                  <a:pt x="0" y="1293"/>
                  <a:pt x="0" y="1293"/>
                </a:cubicBezTo>
                <a:cubicBezTo>
                  <a:pt x="1477" y="1379"/>
                  <a:pt x="1477" y="1379"/>
                  <a:pt x="1477" y="1379"/>
                </a:cubicBezTo>
                <a:cubicBezTo>
                  <a:pt x="1477" y="1379"/>
                  <a:pt x="1493" y="1335"/>
                  <a:pt x="1495" y="1298"/>
                </a:cubicBezTo>
                <a:cubicBezTo>
                  <a:pt x="1497" y="1262"/>
                  <a:pt x="1510" y="1219"/>
                  <a:pt x="1509" y="1188"/>
                </a:cubicBezTo>
                <a:cubicBezTo>
                  <a:pt x="1508" y="1158"/>
                  <a:pt x="1500" y="1150"/>
                  <a:pt x="1503" y="1122"/>
                </a:cubicBezTo>
                <a:cubicBezTo>
                  <a:pt x="1507" y="1094"/>
                  <a:pt x="1539" y="1032"/>
                  <a:pt x="1542" y="1006"/>
                </a:cubicBezTo>
                <a:cubicBezTo>
                  <a:pt x="1544" y="980"/>
                  <a:pt x="1541" y="973"/>
                  <a:pt x="1542" y="953"/>
                </a:cubicBezTo>
                <a:cubicBezTo>
                  <a:pt x="1543" y="933"/>
                  <a:pt x="1554" y="910"/>
                  <a:pt x="1543" y="898"/>
                </a:cubicBezTo>
                <a:cubicBezTo>
                  <a:pt x="1531" y="886"/>
                  <a:pt x="1542" y="860"/>
                  <a:pt x="1537" y="841"/>
                </a:cubicBezTo>
                <a:cubicBezTo>
                  <a:pt x="1532" y="822"/>
                  <a:pt x="1527" y="782"/>
                  <a:pt x="1509" y="764"/>
                </a:cubicBezTo>
                <a:cubicBezTo>
                  <a:pt x="1491" y="745"/>
                  <a:pt x="1468" y="725"/>
                  <a:pt x="1472" y="716"/>
                </a:cubicBezTo>
                <a:cubicBezTo>
                  <a:pt x="1475" y="706"/>
                  <a:pt x="1474" y="692"/>
                  <a:pt x="1468" y="673"/>
                </a:cubicBezTo>
                <a:cubicBezTo>
                  <a:pt x="1461" y="653"/>
                  <a:pt x="1434" y="584"/>
                  <a:pt x="1427" y="574"/>
                </a:cubicBezTo>
                <a:cubicBezTo>
                  <a:pt x="1420" y="565"/>
                  <a:pt x="1405" y="559"/>
                  <a:pt x="1399" y="550"/>
                </a:cubicBezTo>
                <a:cubicBezTo>
                  <a:pt x="1394" y="541"/>
                  <a:pt x="1409" y="513"/>
                  <a:pt x="1405" y="495"/>
                </a:cubicBezTo>
                <a:cubicBezTo>
                  <a:pt x="1402" y="477"/>
                  <a:pt x="1391" y="468"/>
                  <a:pt x="1384" y="448"/>
                </a:cubicBezTo>
                <a:cubicBezTo>
                  <a:pt x="1369" y="411"/>
                  <a:pt x="1351" y="375"/>
                  <a:pt x="1352" y="359"/>
                </a:cubicBezTo>
                <a:cubicBezTo>
                  <a:pt x="1352" y="342"/>
                  <a:pt x="1319" y="311"/>
                  <a:pt x="1314" y="287"/>
                </a:cubicBezTo>
                <a:cubicBezTo>
                  <a:pt x="1309" y="262"/>
                  <a:pt x="1251" y="201"/>
                  <a:pt x="1245" y="181"/>
                </a:cubicBezTo>
                <a:cubicBezTo>
                  <a:pt x="1239" y="161"/>
                  <a:pt x="1233" y="161"/>
                  <a:pt x="1237" y="145"/>
                </a:cubicBezTo>
                <a:cubicBezTo>
                  <a:pt x="1241" y="130"/>
                  <a:pt x="1255" y="98"/>
                  <a:pt x="1241" y="81"/>
                </a:cubicBezTo>
                <a:cubicBezTo>
                  <a:pt x="1228" y="64"/>
                  <a:pt x="1197" y="59"/>
                  <a:pt x="1178" y="59"/>
                </a:cubicBez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 w="31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n>
                <a:solidFill>
                  <a:schemeClr val="accent2"/>
                </a:solidFill>
              </a:ln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52" name="Freeform 51"/>
          <p:cNvSpPr/>
          <p:nvPr/>
        </p:nvSpPr>
        <p:spPr>
          <a:xfrm rot="16200000">
            <a:off x="6197642" y="1608506"/>
            <a:ext cx="1322845" cy="633980"/>
          </a:xfrm>
          <a:custGeom>
            <a:avLst/>
            <a:gdLst>
              <a:gd name="connsiteX0" fmla="*/ 992134 w 992134"/>
              <a:gd name="connsiteY0" fmla="*/ 1 h 475485"/>
              <a:gd name="connsiteX1" fmla="*/ 992134 w 992134"/>
              <a:gd name="connsiteY1" fmla="*/ 475485 h 475485"/>
              <a:gd name="connsiteX2" fmla="*/ 306334 w 992134"/>
              <a:gd name="connsiteY2" fmla="*/ 475485 h 475485"/>
              <a:gd name="connsiteX3" fmla="*/ 306334 w 992134"/>
              <a:gd name="connsiteY3" fmla="*/ 475484 h 475485"/>
              <a:gd name="connsiteX4" fmla="*/ 0 w 992134"/>
              <a:gd name="connsiteY4" fmla="*/ 475484 h 475485"/>
              <a:gd name="connsiteX5" fmla="*/ 253885 w 992134"/>
              <a:gd name="connsiteY5" fmla="*/ 0 h 475485"/>
              <a:gd name="connsiteX6" fmla="*/ 685800 w 992134"/>
              <a:gd name="connsiteY6" fmla="*/ 0 h 475485"/>
              <a:gd name="connsiteX7" fmla="*/ 685800 w 992134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2134" h="475485">
                <a:moveTo>
                  <a:pt x="992134" y="1"/>
                </a:moveTo>
                <a:lnTo>
                  <a:pt x="992134" y="475485"/>
                </a:lnTo>
                <a:lnTo>
                  <a:pt x="306334" y="475485"/>
                </a:lnTo>
                <a:lnTo>
                  <a:pt x="306334" y="475484"/>
                </a:lnTo>
                <a:lnTo>
                  <a:pt x="0" y="475484"/>
                </a:lnTo>
                <a:lnTo>
                  <a:pt x="253885" y="0"/>
                </a:lnTo>
                <a:lnTo>
                  <a:pt x="685800" y="0"/>
                </a:lnTo>
                <a:lnTo>
                  <a:pt x="685800" y="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51" name="Freeform 50"/>
          <p:cNvSpPr/>
          <p:nvPr/>
        </p:nvSpPr>
        <p:spPr>
          <a:xfrm rot="16200000">
            <a:off x="6026025" y="2742410"/>
            <a:ext cx="1666081" cy="633980"/>
          </a:xfrm>
          <a:custGeom>
            <a:avLst/>
            <a:gdLst>
              <a:gd name="connsiteX0" fmla="*/ 1249561 w 1249561"/>
              <a:gd name="connsiteY0" fmla="*/ 1 h 475485"/>
              <a:gd name="connsiteX1" fmla="*/ 991278 w 1249561"/>
              <a:gd name="connsiteY1" fmla="*/ 475485 h 475485"/>
              <a:gd name="connsiteX2" fmla="*/ 434530 w 1249561"/>
              <a:gd name="connsiteY2" fmla="*/ 475485 h 475485"/>
              <a:gd name="connsiteX3" fmla="*/ 434531 w 1249561"/>
              <a:gd name="connsiteY3" fmla="*/ 475484 h 475485"/>
              <a:gd name="connsiteX4" fmla="*/ 0 w 1249561"/>
              <a:gd name="connsiteY4" fmla="*/ 475484 h 475485"/>
              <a:gd name="connsiteX5" fmla="*/ 521910 w 1249561"/>
              <a:gd name="connsiteY5" fmla="*/ 0 h 475485"/>
              <a:gd name="connsiteX6" fmla="*/ 1109579 w 1249561"/>
              <a:gd name="connsiteY6" fmla="*/ 0 h 475485"/>
              <a:gd name="connsiteX7" fmla="*/ 1109578 w 1249561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561" h="475485">
                <a:moveTo>
                  <a:pt x="1249561" y="1"/>
                </a:moveTo>
                <a:lnTo>
                  <a:pt x="991278" y="475485"/>
                </a:lnTo>
                <a:lnTo>
                  <a:pt x="434530" y="475485"/>
                </a:lnTo>
                <a:lnTo>
                  <a:pt x="434531" y="475484"/>
                </a:lnTo>
                <a:lnTo>
                  <a:pt x="0" y="475484"/>
                </a:lnTo>
                <a:lnTo>
                  <a:pt x="521910" y="0"/>
                </a:lnTo>
                <a:lnTo>
                  <a:pt x="1109579" y="0"/>
                </a:lnTo>
                <a:lnTo>
                  <a:pt x="1109578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267"/>
          </a:p>
        </p:txBody>
      </p:sp>
      <p:sp>
        <p:nvSpPr>
          <p:cNvPr id="50" name="Freeform 49"/>
          <p:cNvSpPr/>
          <p:nvPr/>
        </p:nvSpPr>
        <p:spPr>
          <a:xfrm rot="16200000">
            <a:off x="5841628" y="3889091"/>
            <a:ext cx="2034875" cy="633980"/>
          </a:xfrm>
          <a:custGeom>
            <a:avLst/>
            <a:gdLst>
              <a:gd name="connsiteX0" fmla="*/ 1526156 w 1526156"/>
              <a:gd name="connsiteY0" fmla="*/ 1 h 475485"/>
              <a:gd name="connsiteX1" fmla="*/ 1025091 w 1526156"/>
              <a:gd name="connsiteY1" fmla="*/ 475485 h 475485"/>
              <a:gd name="connsiteX2" fmla="*/ 355289 w 1526156"/>
              <a:gd name="connsiteY2" fmla="*/ 475485 h 475485"/>
              <a:gd name="connsiteX3" fmla="*/ 355289 w 1526156"/>
              <a:gd name="connsiteY3" fmla="*/ 475484 h 475485"/>
              <a:gd name="connsiteX4" fmla="*/ 0 w 1526156"/>
              <a:gd name="connsiteY4" fmla="*/ 475484 h 475485"/>
              <a:gd name="connsiteX5" fmla="*/ 789589 w 1526156"/>
              <a:gd name="connsiteY5" fmla="*/ 0 h 475485"/>
              <a:gd name="connsiteX6" fmla="*/ 1345888 w 1526156"/>
              <a:gd name="connsiteY6" fmla="*/ 0 h 475485"/>
              <a:gd name="connsiteX7" fmla="*/ 1345887 w 1526156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156" h="475485">
                <a:moveTo>
                  <a:pt x="1526156" y="1"/>
                </a:moveTo>
                <a:lnTo>
                  <a:pt x="1025091" y="475485"/>
                </a:lnTo>
                <a:lnTo>
                  <a:pt x="355289" y="475485"/>
                </a:lnTo>
                <a:lnTo>
                  <a:pt x="355289" y="475484"/>
                </a:lnTo>
                <a:lnTo>
                  <a:pt x="0" y="475484"/>
                </a:lnTo>
                <a:lnTo>
                  <a:pt x="789589" y="0"/>
                </a:lnTo>
                <a:lnTo>
                  <a:pt x="1345888" y="0"/>
                </a:lnTo>
                <a:lnTo>
                  <a:pt x="1345887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267"/>
          </a:p>
        </p:txBody>
      </p:sp>
      <p:sp>
        <p:nvSpPr>
          <p:cNvPr id="31" name="Freeform 30"/>
          <p:cNvSpPr/>
          <p:nvPr/>
        </p:nvSpPr>
        <p:spPr>
          <a:xfrm rot="16200000">
            <a:off x="5664833" y="5029674"/>
            <a:ext cx="2388467" cy="633980"/>
          </a:xfrm>
          <a:custGeom>
            <a:avLst/>
            <a:gdLst>
              <a:gd name="connsiteX0" fmla="*/ 1791350 w 1791350"/>
              <a:gd name="connsiteY0" fmla="*/ 0 h 475485"/>
              <a:gd name="connsiteX1" fmla="*/ 998932 w 1791350"/>
              <a:gd name="connsiteY1" fmla="*/ 475485 h 475485"/>
              <a:gd name="connsiteX2" fmla="*/ 496283 w 1791350"/>
              <a:gd name="connsiteY2" fmla="*/ 475485 h 475485"/>
              <a:gd name="connsiteX3" fmla="*/ 496282 w 1791350"/>
              <a:gd name="connsiteY3" fmla="*/ 475485 h 475485"/>
              <a:gd name="connsiteX4" fmla="*/ 0 w 1791350"/>
              <a:gd name="connsiteY4" fmla="*/ 475485 h 475485"/>
              <a:gd name="connsiteX5" fmla="*/ 1075640 w 1791350"/>
              <a:gd name="connsiteY5" fmla="*/ 1 h 475485"/>
              <a:gd name="connsiteX6" fmla="*/ 1145140 w 1791350"/>
              <a:gd name="connsiteY6" fmla="*/ 1 h 475485"/>
              <a:gd name="connsiteX7" fmla="*/ 1145141 w 1791350"/>
              <a:gd name="connsiteY7" fmla="*/ 0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1350" h="475485">
                <a:moveTo>
                  <a:pt x="1791350" y="0"/>
                </a:moveTo>
                <a:lnTo>
                  <a:pt x="998932" y="475485"/>
                </a:lnTo>
                <a:lnTo>
                  <a:pt x="496283" y="475485"/>
                </a:lnTo>
                <a:lnTo>
                  <a:pt x="496282" y="475485"/>
                </a:lnTo>
                <a:lnTo>
                  <a:pt x="0" y="475485"/>
                </a:lnTo>
                <a:lnTo>
                  <a:pt x="1075640" y="1"/>
                </a:lnTo>
                <a:lnTo>
                  <a:pt x="1145140" y="1"/>
                </a:lnTo>
                <a:lnTo>
                  <a:pt x="1145141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27" name="Rectangle 26"/>
          <p:cNvSpPr/>
          <p:nvPr/>
        </p:nvSpPr>
        <p:spPr>
          <a:xfrm>
            <a:off x="7174939" y="2582927"/>
            <a:ext cx="5165228" cy="132284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en-US" sz="4267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74939" y="1264073"/>
            <a:ext cx="5165228" cy="13228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en-US" sz="4267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74939" y="3900670"/>
            <a:ext cx="5165228" cy="132284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en-US" sz="4267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74939" y="5218050"/>
            <a:ext cx="5165228" cy="13228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en-US" sz="4267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32800" y="1510532"/>
            <a:ext cx="3633304" cy="93019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dirty="0">
                <a:solidFill>
                  <a:srgbClr val="FFFFFF"/>
                </a:solidFill>
              </a:rPr>
              <a:t>Helping businesses accept and use crypto with their customers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32800" y="2807151"/>
            <a:ext cx="3454400" cy="93019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dirty="0">
                <a:solidFill>
                  <a:srgbClr val="FFFFFF"/>
                </a:solidFill>
              </a:rPr>
              <a:t>Helping businesses transfer to and from other businesses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32800" y="4096080"/>
            <a:ext cx="3454400" cy="93019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dirty="0">
                <a:solidFill>
                  <a:srgbClr val="FFFFFF"/>
                </a:solidFill>
              </a:rPr>
              <a:t>How to make it a simple process to use crypto in business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32800" y="5589945"/>
            <a:ext cx="3454400" cy="65120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dirty="0">
                <a:solidFill>
                  <a:srgbClr val="FFFFFF"/>
                </a:solidFill>
              </a:rPr>
              <a:t>How to use crypto to improve their credit score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49" name="Freeform 33"/>
          <p:cNvSpPr>
            <a:spLocks noEditPoints="1"/>
          </p:cNvSpPr>
          <p:nvPr/>
        </p:nvSpPr>
        <p:spPr bwMode="auto">
          <a:xfrm>
            <a:off x="2942583" y="1985555"/>
            <a:ext cx="1542077" cy="1643192"/>
          </a:xfrm>
          <a:custGeom>
            <a:avLst/>
            <a:gdLst>
              <a:gd name="T0" fmla="*/ 352 w 847"/>
              <a:gd name="T1" fmla="*/ 452 h 903"/>
              <a:gd name="T2" fmla="*/ 495 w 847"/>
              <a:gd name="T3" fmla="*/ 452 h 903"/>
              <a:gd name="T4" fmla="*/ 423 w 847"/>
              <a:gd name="T5" fmla="*/ 495 h 903"/>
              <a:gd name="T6" fmla="*/ 423 w 847"/>
              <a:gd name="T7" fmla="*/ 409 h 903"/>
              <a:gd name="T8" fmla="*/ 423 w 847"/>
              <a:gd name="T9" fmla="*/ 495 h 903"/>
              <a:gd name="T10" fmla="*/ 814 w 847"/>
              <a:gd name="T11" fmla="*/ 226 h 903"/>
              <a:gd name="T12" fmla="*/ 559 w 847"/>
              <a:gd name="T13" fmla="*/ 217 h 903"/>
              <a:gd name="T14" fmla="*/ 288 w 847"/>
              <a:gd name="T15" fmla="*/ 217 h 903"/>
              <a:gd name="T16" fmla="*/ 33 w 847"/>
              <a:gd name="T17" fmla="*/ 226 h 903"/>
              <a:gd name="T18" fmla="*/ 94 w 847"/>
              <a:gd name="T19" fmla="*/ 509 h 903"/>
              <a:gd name="T20" fmla="*/ 129 w 847"/>
              <a:gd name="T21" fmla="*/ 717 h 903"/>
              <a:gd name="T22" fmla="*/ 423 w 847"/>
              <a:gd name="T23" fmla="*/ 903 h 903"/>
              <a:gd name="T24" fmla="*/ 717 w 847"/>
              <a:gd name="T25" fmla="*/ 717 h 903"/>
              <a:gd name="T26" fmla="*/ 814 w 847"/>
              <a:gd name="T27" fmla="*/ 677 h 903"/>
              <a:gd name="T28" fmla="*/ 129 w 847"/>
              <a:gd name="T29" fmla="*/ 689 h 903"/>
              <a:gd name="T30" fmla="*/ 57 w 847"/>
              <a:gd name="T31" fmla="*/ 663 h 903"/>
              <a:gd name="T32" fmla="*/ 174 w 847"/>
              <a:gd name="T33" fmla="*/ 471 h 903"/>
              <a:gd name="T34" fmla="*/ 283 w 847"/>
              <a:gd name="T35" fmla="*/ 658 h 903"/>
              <a:gd name="T36" fmla="*/ 267 w 847"/>
              <a:gd name="T37" fmla="*/ 505 h 903"/>
              <a:gd name="T38" fmla="*/ 267 w 847"/>
              <a:gd name="T39" fmla="*/ 399 h 903"/>
              <a:gd name="T40" fmla="*/ 267 w 847"/>
              <a:gd name="T41" fmla="*/ 505 h 903"/>
              <a:gd name="T42" fmla="*/ 175 w 847"/>
              <a:gd name="T43" fmla="*/ 433 h 903"/>
              <a:gd name="T44" fmla="*/ 129 w 847"/>
              <a:gd name="T45" fmla="*/ 215 h 903"/>
              <a:gd name="T46" fmla="*/ 269 w 847"/>
              <a:gd name="T47" fmla="*/ 362 h 903"/>
              <a:gd name="T48" fmla="*/ 502 w 847"/>
              <a:gd name="T49" fmla="*/ 315 h 903"/>
              <a:gd name="T50" fmla="*/ 537 w 847"/>
              <a:gd name="T51" fmla="*/ 255 h 903"/>
              <a:gd name="T52" fmla="*/ 423 w 847"/>
              <a:gd name="T53" fmla="*/ 29 h 903"/>
              <a:gd name="T54" fmla="*/ 423 w 847"/>
              <a:gd name="T55" fmla="*/ 273 h 903"/>
              <a:gd name="T56" fmla="*/ 423 w 847"/>
              <a:gd name="T57" fmla="*/ 29 h 903"/>
              <a:gd name="T58" fmla="*/ 391 w 847"/>
              <a:gd name="T59" fmla="*/ 290 h 903"/>
              <a:gd name="T60" fmla="*/ 299 w 847"/>
              <a:gd name="T61" fmla="*/ 343 h 903"/>
              <a:gd name="T62" fmla="*/ 299 w 847"/>
              <a:gd name="T63" fmla="*/ 561 h 903"/>
              <a:gd name="T64" fmla="*/ 391 w 847"/>
              <a:gd name="T65" fmla="*/ 614 h 903"/>
              <a:gd name="T66" fmla="*/ 299 w 847"/>
              <a:gd name="T67" fmla="*/ 561 h 903"/>
              <a:gd name="T68" fmla="*/ 315 w 847"/>
              <a:gd name="T69" fmla="*/ 677 h 903"/>
              <a:gd name="T70" fmla="*/ 532 w 847"/>
              <a:gd name="T71" fmla="*/ 677 h 903"/>
              <a:gd name="T72" fmla="*/ 537 w 847"/>
              <a:gd name="T73" fmla="*/ 648 h 903"/>
              <a:gd name="T74" fmla="*/ 502 w 847"/>
              <a:gd name="T75" fmla="*/ 588 h 903"/>
              <a:gd name="T76" fmla="*/ 537 w 847"/>
              <a:gd name="T77" fmla="*/ 648 h 903"/>
              <a:gd name="T78" fmla="*/ 488 w 847"/>
              <a:gd name="T79" fmla="*/ 563 h 903"/>
              <a:gd name="T80" fmla="*/ 359 w 847"/>
              <a:gd name="T81" fmla="*/ 563 h 903"/>
              <a:gd name="T82" fmla="*/ 294 w 847"/>
              <a:gd name="T83" fmla="*/ 452 h 903"/>
              <a:gd name="T84" fmla="*/ 359 w 847"/>
              <a:gd name="T85" fmla="*/ 340 h 903"/>
              <a:gd name="T86" fmla="*/ 488 w 847"/>
              <a:gd name="T87" fmla="*/ 340 h 903"/>
              <a:gd name="T88" fmla="*/ 552 w 847"/>
              <a:gd name="T89" fmla="*/ 452 h 903"/>
              <a:gd name="T90" fmla="*/ 717 w 847"/>
              <a:gd name="T91" fmla="*/ 215 h 903"/>
              <a:gd name="T92" fmla="*/ 672 w 847"/>
              <a:gd name="T93" fmla="*/ 433 h 903"/>
              <a:gd name="T94" fmla="*/ 564 w 847"/>
              <a:gd name="T95" fmla="*/ 245 h 903"/>
              <a:gd name="T96" fmla="*/ 580 w 847"/>
              <a:gd name="T97" fmla="*/ 399 h 903"/>
              <a:gd name="T98" fmla="*/ 580 w 847"/>
              <a:gd name="T99" fmla="*/ 505 h 903"/>
              <a:gd name="T100" fmla="*/ 580 w 847"/>
              <a:gd name="T101" fmla="*/ 399 h 903"/>
              <a:gd name="T102" fmla="*/ 717 w 847"/>
              <a:gd name="T103" fmla="*/ 689 h 903"/>
              <a:gd name="T104" fmla="*/ 564 w 847"/>
              <a:gd name="T105" fmla="*/ 658 h 903"/>
              <a:gd name="T106" fmla="*/ 672 w 847"/>
              <a:gd name="T107" fmla="*/ 471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47" h="903">
                <a:moveTo>
                  <a:pt x="423" y="380"/>
                </a:moveTo>
                <a:cubicBezTo>
                  <a:pt x="384" y="380"/>
                  <a:pt x="352" y="412"/>
                  <a:pt x="352" y="452"/>
                </a:cubicBezTo>
                <a:cubicBezTo>
                  <a:pt x="352" y="491"/>
                  <a:pt x="384" y="523"/>
                  <a:pt x="423" y="523"/>
                </a:cubicBezTo>
                <a:cubicBezTo>
                  <a:pt x="463" y="523"/>
                  <a:pt x="495" y="491"/>
                  <a:pt x="495" y="452"/>
                </a:cubicBezTo>
                <a:cubicBezTo>
                  <a:pt x="495" y="412"/>
                  <a:pt x="463" y="380"/>
                  <a:pt x="423" y="380"/>
                </a:cubicBezTo>
                <a:close/>
                <a:moveTo>
                  <a:pt x="423" y="495"/>
                </a:moveTo>
                <a:cubicBezTo>
                  <a:pt x="400" y="495"/>
                  <a:pt x="380" y="475"/>
                  <a:pt x="380" y="452"/>
                </a:cubicBezTo>
                <a:cubicBezTo>
                  <a:pt x="380" y="428"/>
                  <a:pt x="400" y="409"/>
                  <a:pt x="423" y="409"/>
                </a:cubicBezTo>
                <a:cubicBezTo>
                  <a:pt x="447" y="409"/>
                  <a:pt x="466" y="428"/>
                  <a:pt x="466" y="452"/>
                </a:cubicBezTo>
                <a:cubicBezTo>
                  <a:pt x="466" y="475"/>
                  <a:pt x="447" y="495"/>
                  <a:pt x="423" y="495"/>
                </a:cubicBezTo>
                <a:close/>
                <a:moveTo>
                  <a:pt x="695" y="452"/>
                </a:moveTo>
                <a:cubicBezTo>
                  <a:pt x="789" y="368"/>
                  <a:pt x="847" y="282"/>
                  <a:pt x="814" y="226"/>
                </a:cubicBezTo>
                <a:cubicBezTo>
                  <a:pt x="804" y="208"/>
                  <a:pt x="778" y="186"/>
                  <a:pt x="717" y="186"/>
                </a:cubicBezTo>
                <a:cubicBezTo>
                  <a:pt x="674" y="186"/>
                  <a:pt x="619" y="197"/>
                  <a:pt x="559" y="217"/>
                </a:cubicBezTo>
                <a:cubicBezTo>
                  <a:pt x="534" y="93"/>
                  <a:pt x="488" y="0"/>
                  <a:pt x="423" y="0"/>
                </a:cubicBezTo>
                <a:cubicBezTo>
                  <a:pt x="359" y="0"/>
                  <a:pt x="313" y="93"/>
                  <a:pt x="288" y="217"/>
                </a:cubicBezTo>
                <a:cubicBezTo>
                  <a:pt x="228" y="197"/>
                  <a:pt x="173" y="186"/>
                  <a:pt x="129" y="186"/>
                </a:cubicBezTo>
                <a:cubicBezTo>
                  <a:pt x="68" y="186"/>
                  <a:pt x="43" y="208"/>
                  <a:pt x="33" y="226"/>
                </a:cubicBezTo>
                <a:cubicBezTo>
                  <a:pt x="0" y="282"/>
                  <a:pt x="58" y="368"/>
                  <a:pt x="152" y="452"/>
                </a:cubicBezTo>
                <a:cubicBezTo>
                  <a:pt x="131" y="471"/>
                  <a:pt x="111" y="490"/>
                  <a:pt x="94" y="509"/>
                </a:cubicBezTo>
                <a:cubicBezTo>
                  <a:pt x="31" y="580"/>
                  <a:pt x="10" y="638"/>
                  <a:pt x="32" y="677"/>
                </a:cubicBezTo>
                <a:cubicBezTo>
                  <a:pt x="43" y="696"/>
                  <a:pt x="68" y="717"/>
                  <a:pt x="129" y="717"/>
                </a:cubicBezTo>
                <a:cubicBezTo>
                  <a:pt x="173" y="717"/>
                  <a:pt x="228" y="706"/>
                  <a:pt x="288" y="686"/>
                </a:cubicBezTo>
                <a:cubicBezTo>
                  <a:pt x="313" y="810"/>
                  <a:pt x="359" y="903"/>
                  <a:pt x="423" y="903"/>
                </a:cubicBezTo>
                <a:cubicBezTo>
                  <a:pt x="488" y="903"/>
                  <a:pt x="534" y="810"/>
                  <a:pt x="559" y="686"/>
                </a:cubicBezTo>
                <a:cubicBezTo>
                  <a:pt x="619" y="706"/>
                  <a:pt x="674" y="717"/>
                  <a:pt x="717" y="717"/>
                </a:cubicBezTo>
                <a:cubicBezTo>
                  <a:pt x="717" y="717"/>
                  <a:pt x="717" y="717"/>
                  <a:pt x="717" y="717"/>
                </a:cubicBezTo>
                <a:cubicBezTo>
                  <a:pt x="778" y="717"/>
                  <a:pt x="804" y="696"/>
                  <a:pt x="814" y="677"/>
                </a:cubicBezTo>
                <a:cubicBezTo>
                  <a:pt x="847" y="621"/>
                  <a:pt x="789" y="535"/>
                  <a:pt x="695" y="452"/>
                </a:cubicBezTo>
                <a:close/>
                <a:moveTo>
                  <a:pt x="129" y="689"/>
                </a:moveTo>
                <a:cubicBezTo>
                  <a:pt x="129" y="689"/>
                  <a:pt x="129" y="689"/>
                  <a:pt x="129" y="689"/>
                </a:cubicBezTo>
                <a:cubicBezTo>
                  <a:pt x="103" y="689"/>
                  <a:pt x="70" y="684"/>
                  <a:pt x="57" y="663"/>
                </a:cubicBezTo>
                <a:cubicBezTo>
                  <a:pt x="42" y="636"/>
                  <a:pt x="64" y="586"/>
                  <a:pt x="116" y="528"/>
                </a:cubicBezTo>
                <a:cubicBezTo>
                  <a:pt x="133" y="509"/>
                  <a:pt x="153" y="490"/>
                  <a:pt x="174" y="471"/>
                </a:cubicBezTo>
                <a:cubicBezTo>
                  <a:pt x="204" y="495"/>
                  <a:pt x="235" y="518"/>
                  <a:pt x="269" y="541"/>
                </a:cubicBezTo>
                <a:cubicBezTo>
                  <a:pt x="272" y="581"/>
                  <a:pt x="276" y="621"/>
                  <a:pt x="283" y="658"/>
                </a:cubicBezTo>
                <a:cubicBezTo>
                  <a:pt x="224" y="678"/>
                  <a:pt x="171" y="689"/>
                  <a:pt x="129" y="689"/>
                </a:cubicBezTo>
                <a:close/>
                <a:moveTo>
                  <a:pt x="267" y="505"/>
                </a:moveTo>
                <a:cubicBezTo>
                  <a:pt x="241" y="487"/>
                  <a:pt x="218" y="469"/>
                  <a:pt x="197" y="452"/>
                </a:cubicBezTo>
                <a:cubicBezTo>
                  <a:pt x="218" y="434"/>
                  <a:pt x="242" y="416"/>
                  <a:pt x="267" y="399"/>
                </a:cubicBezTo>
                <a:cubicBezTo>
                  <a:pt x="266" y="416"/>
                  <a:pt x="266" y="434"/>
                  <a:pt x="266" y="452"/>
                </a:cubicBezTo>
                <a:cubicBezTo>
                  <a:pt x="266" y="469"/>
                  <a:pt x="266" y="487"/>
                  <a:pt x="267" y="505"/>
                </a:cubicBezTo>
                <a:close/>
                <a:moveTo>
                  <a:pt x="269" y="362"/>
                </a:moveTo>
                <a:cubicBezTo>
                  <a:pt x="235" y="385"/>
                  <a:pt x="203" y="409"/>
                  <a:pt x="175" y="433"/>
                </a:cubicBezTo>
                <a:cubicBezTo>
                  <a:pt x="81" y="350"/>
                  <a:pt x="37" y="275"/>
                  <a:pt x="57" y="240"/>
                </a:cubicBezTo>
                <a:cubicBezTo>
                  <a:pt x="70" y="219"/>
                  <a:pt x="103" y="215"/>
                  <a:pt x="129" y="215"/>
                </a:cubicBezTo>
                <a:cubicBezTo>
                  <a:pt x="171" y="215"/>
                  <a:pt x="224" y="226"/>
                  <a:pt x="283" y="245"/>
                </a:cubicBezTo>
                <a:cubicBezTo>
                  <a:pt x="276" y="283"/>
                  <a:pt x="272" y="322"/>
                  <a:pt x="269" y="362"/>
                </a:cubicBezTo>
                <a:close/>
                <a:moveTo>
                  <a:pt x="548" y="343"/>
                </a:moveTo>
                <a:cubicBezTo>
                  <a:pt x="533" y="333"/>
                  <a:pt x="518" y="324"/>
                  <a:pt x="502" y="315"/>
                </a:cubicBezTo>
                <a:cubicBezTo>
                  <a:pt x="487" y="306"/>
                  <a:pt x="471" y="298"/>
                  <a:pt x="456" y="290"/>
                </a:cubicBezTo>
                <a:cubicBezTo>
                  <a:pt x="483" y="277"/>
                  <a:pt x="510" y="265"/>
                  <a:pt x="537" y="255"/>
                </a:cubicBezTo>
                <a:cubicBezTo>
                  <a:pt x="541" y="283"/>
                  <a:pt x="545" y="312"/>
                  <a:pt x="548" y="343"/>
                </a:cubicBezTo>
                <a:close/>
                <a:moveTo>
                  <a:pt x="423" y="29"/>
                </a:moveTo>
                <a:cubicBezTo>
                  <a:pt x="464" y="29"/>
                  <a:pt x="507" y="104"/>
                  <a:pt x="532" y="227"/>
                </a:cubicBezTo>
                <a:cubicBezTo>
                  <a:pt x="497" y="240"/>
                  <a:pt x="460" y="255"/>
                  <a:pt x="423" y="273"/>
                </a:cubicBezTo>
                <a:cubicBezTo>
                  <a:pt x="387" y="255"/>
                  <a:pt x="350" y="240"/>
                  <a:pt x="315" y="227"/>
                </a:cubicBezTo>
                <a:cubicBezTo>
                  <a:pt x="340" y="104"/>
                  <a:pt x="383" y="29"/>
                  <a:pt x="423" y="29"/>
                </a:cubicBezTo>
                <a:close/>
                <a:moveTo>
                  <a:pt x="310" y="255"/>
                </a:moveTo>
                <a:cubicBezTo>
                  <a:pt x="336" y="265"/>
                  <a:pt x="364" y="277"/>
                  <a:pt x="391" y="290"/>
                </a:cubicBezTo>
                <a:cubicBezTo>
                  <a:pt x="376" y="298"/>
                  <a:pt x="360" y="306"/>
                  <a:pt x="345" y="315"/>
                </a:cubicBezTo>
                <a:cubicBezTo>
                  <a:pt x="329" y="324"/>
                  <a:pt x="314" y="333"/>
                  <a:pt x="299" y="343"/>
                </a:cubicBezTo>
                <a:cubicBezTo>
                  <a:pt x="302" y="312"/>
                  <a:pt x="305" y="283"/>
                  <a:pt x="310" y="255"/>
                </a:cubicBezTo>
                <a:close/>
                <a:moveTo>
                  <a:pt x="299" y="561"/>
                </a:moveTo>
                <a:cubicBezTo>
                  <a:pt x="314" y="570"/>
                  <a:pt x="329" y="579"/>
                  <a:pt x="345" y="588"/>
                </a:cubicBezTo>
                <a:cubicBezTo>
                  <a:pt x="360" y="597"/>
                  <a:pt x="376" y="606"/>
                  <a:pt x="391" y="614"/>
                </a:cubicBezTo>
                <a:cubicBezTo>
                  <a:pt x="364" y="627"/>
                  <a:pt x="336" y="638"/>
                  <a:pt x="310" y="648"/>
                </a:cubicBezTo>
                <a:cubicBezTo>
                  <a:pt x="305" y="621"/>
                  <a:pt x="302" y="592"/>
                  <a:pt x="299" y="561"/>
                </a:cubicBezTo>
                <a:close/>
                <a:moveTo>
                  <a:pt x="423" y="874"/>
                </a:moveTo>
                <a:cubicBezTo>
                  <a:pt x="383" y="874"/>
                  <a:pt x="340" y="799"/>
                  <a:pt x="315" y="677"/>
                </a:cubicBezTo>
                <a:cubicBezTo>
                  <a:pt x="350" y="664"/>
                  <a:pt x="387" y="648"/>
                  <a:pt x="423" y="630"/>
                </a:cubicBezTo>
                <a:cubicBezTo>
                  <a:pt x="460" y="648"/>
                  <a:pt x="497" y="664"/>
                  <a:pt x="532" y="677"/>
                </a:cubicBezTo>
                <a:cubicBezTo>
                  <a:pt x="507" y="799"/>
                  <a:pt x="464" y="874"/>
                  <a:pt x="423" y="874"/>
                </a:cubicBezTo>
                <a:close/>
                <a:moveTo>
                  <a:pt x="537" y="648"/>
                </a:moveTo>
                <a:cubicBezTo>
                  <a:pt x="510" y="638"/>
                  <a:pt x="483" y="627"/>
                  <a:pt x="456" y="614"/>
                </a:cubicBezTo>
                <a:cubicBezTo>
                  <a:pt x="471" y="606"/>
                  <a:pt x="487" y="597"/>
                  <a:pt x="502" y="588"/>
                </a:cubicBezTo>
                <a:cubicBezTo>
                  <a:pt x="518" y="579"/>
                  <a:pt x="533" y="570"/>
                  <a:pt x="548" y="561"/>
                </a:cubicBezTo>
                <a:cubicBezTo>
                  <a:pt x="545" y="592"/>
                  <a:pt x="541" y="621"/>
                  <a:pt x="537" y="648"/>
                </a:cubicBezTo>
                <a:close/>
                <a:moveTo>
                  <a:pt x="550" y="525"/>
                </a:moveTo>
                <a:cubicBezTo>
                  <a:pt x="531" y="538"/>
                  <a:pt x="510" y="551"/>
                  <a:pt x="488" y="563"/>
                </a:cubicBezTo>
                <a:cubicBezTo>
                  <a:pt x="466" y="576"/>
                  <a:pt x="445" y="587"/>
                  <a:pt x="423" y="598"/>
                </a:cubicBezTo>
                <a:cubicBezTo>
                  <a:pt x="402" y="587"/>
                  <a:pt x="380" y="576"/>
                  <a:pt x="359" y="563"/>
                </a:cubicBezTo>
                <a:cubicBezTo>
                  <a:pt x="337" y="551"/>
                  <a:pt x="316" y="538"/>
                  <a:pt x="296" y="525"/>
                </a:cubicBezTo>
                <a:cubicBezTo>
                  <a:pt x="295" y="501"/>
                  <a:pt x="294" y="477"/>
                  <a:pt x="294" y="452"/>
                </a:cubicBezTo>
                <a:cubicBezTo>
                  <a:pt x="294" y="426"/>
                  <a:pt x="295" y="402"/>
                  <a:pt x="296" y="379"/>
                </a:cubicBezTo>
                <a:cubicBezTo>
                  <a:pt x="317" y="365"/>
                  <a:pt x="337" y="352"/>
                  <a:pt x="359" y="340"/>
                </a:cubicBezTo>
                <a:cubicBezTo>
                  <a:pt x="380" y="328"/>
                  <a:pt x="402" y="316"/>
                  <a:pt x="423" y="305"/>
                </a:cubicBezTo>
                <a:cubicBezTo>
                  <a:pt x="445" y="316"/>
                  <a:pt x="466" y="328"/>
                  <a:pt x="488" y="340"/>
                </a:cubicBezTo>
                <a:cubicBezTo>
                  <a:pt x="510" y="353"/>
                  <a:pt x="531" y="366"/>
                  <a:pt x="550" y="379"/>
                </a:cubicBezTo>
                <a:cubicBezTo>
                  <a:pt x="552" y="402"/>
                  <a:pt x="552" y="426"/>
                  <a:pt x="552" y="452"/>
                </a:cubicBezTo>
                <a:cubicBezTo>
                  <a:pt x="552" y="477"/>
                  <a:pt x="552" y="501"/>
                  <a:pt x="550" y="525"/>
                </a:cubicBezTo>
                <a:close/>
                <a:moveTo>
                  <a:pt x="717" y="215"/>
                </a:moveTo>
                <a:cubicBezTo>
                  <a:pt x="744" y="215"/>
                  <a:pt x="777" y="219"/>
                  <a:pt x="790" y="240"/>
                </a:cubicBezTo>
                <a:cubicBezTo>
                  <a:pt x="810" y="275"/>
                  <a:pt x="766" y="350"/>
                  <a:pt x="672" y="433"/>
                </a:cubicBezTo>
                <a:cubicBezTo>
                  <a:pt x="643" y="409"/>
                  <a:pt x="611" y="385"/>
                  <a:pt x="578" y="362"/>
                </a:cubicBezTo>
                <a:cubicBezTo>
                  <a:pt x="575" y="322"/>
                  <a:pt x="571" y="283"/>
                  <a:pt x="564" y="245"/>
                </a:cubicBezTo>
                <a:cubicBezTo>
                  <a:pt x="623" y="226"/>
                  <a:pt x="676" y="215"/>
                  <a:pt x="717" y="215"/>
                </a:cubicBezTo>
                <a:close/>
                <a:moveTo>
                  <a:pt x="580" y="399"/>
                </a:moveTo>
                <a:cubicBezTo>
                  <a:pt x="605" y="416"/>
                  <a:pt x="629" y="434"/>
                  <a:pt x="650" y="452"/>
                </a:cubicBezTo>
                <a:cubicBezTo>
                  <a:pt x="629" y="469"/>
                  <a:pt x="605" y="487"/>
                  <a:pt x="580" y="505"/>
                </a:cubicBezTo>
                <a:cubicBezTo>
                  <a:pt x="581" y="487"/>
                  <a:pt x="581" y="469"/>
                  <a:pt x="581" y="452"/>
                </a:cubicBezTo>
                <a:cubicBezTo>
                  <a:pt x="581" y="434"/>
                  <a:pt x="581" y="416"/>
                  <a:pt x="580" y="399"/>
                </a:cubicBezTo>
                <a:close/>
                <a:moveTo>
                  <a:pt x="790" y="663"/>
                </a:moveTo>
                <a:cubicBezTo>
                  <a:pt x="777" y="684"/>
                  <a:pt x="744" y="689"/>
                  <a:pt x="717" y="689"/>
                </a:cubicBezTo>
                <a:cubicBezTo>
                  <a:pt x="717" y="689"/>
                  <a:pt x="717" y="689"/>
                  <a:pt x="717" y="689"/>
                </a:cubicBezTo>
                <a:cubicBezTo>
                  <a:pt x="676" y="689"/>
                  <a:pt x="623" y="678"/>
                  <a:pt x="564" y="658"/>
                </a:cubicBezTo>
                <a:cubicBezTo>
                  <a:pt x="571" y="621"/>
                  <a:pt x="575" y="581"/>
                  <a:pt x="578" y="541"/>
                </a:cubicBezTo>
                <a:cubicBezTo>
                  <a:pt x="611" y="519"/>
                  <a:pt x="643" y="495"/>
                  <a:pt x="672" y="471"/>
                </a:cubicBezTo>
                <a:cubicBezTo>
                  <a:pt x="766" y="553"/>
                  <a:pt x="810" y="628"/>
                  <a:pt x="790" y="6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34198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52" grpId="0" animBg="1"/>
      <p:bldP spid="51" grpId="0" animBg="1"/>
      <p:bldP spid="50" grpId="0" animBg="1"/>
      <p:bldP spid="31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Underbanked And Small Business Owners</a:t>
            </a:r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Some overlap, but fairly exclusive</a:t>
            </a:r>
          </a:p>
        </p:txBody>
      </p:sp>
      <p:sp>
        <p:nvSpPr>
          <p:cNvPr id="3" name="Oval 2"/>
          <p:cNvSpPr/>
          <p:nvPr/>
        </p:nvSpPr>
        <p:spPr>
          <a:xfrm>
            <a:off x="3799934" y="1988840"/>
            <a:ext cx="2580253" cy="2580251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638358" y="1988840"/>
            <a:ext cx="2580253" cy="2580251"/>
          </a:xfrm>
          <a:prstGeom prst="ellipse">
            <a:avLst/>
          </a:prstGeom>
          <a:solidFill>
            <a:schemeClr val="accent5">
              <a:alpha val="85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3765" y="2276181"/>
            <a:ext cx="1980312" cy="37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 dirty="0">
                <a:solidFill>
                  <a:srgbClr val="FFFFFF"/>
                </a:solidFill>
              </a:rPr>
              <a:t>Underbanked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5613" y="2276181"/>
            <a:ext cx="1994616" cy="64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 dirty="0">
                <a:solidFill>
                  <a:srgbClr val="FFFFFF"/>
                </a:solidFill>
              </a:rPr>
              <a:t>SMB</a:t>
            </a:r>
          </a:p>
          <a:p>
            <a:pPr algn="ctr">
              <a:lnSpc>
                <a:spcPct val="95000"/>
              </a:lnSpc>
            </a:pPr>
            <a:r>
              <a:rPr lang="en-US" sz="1900" dirty="0">
                <a:solidFill>
                  <a:srgbClr val="FFFFFF"/>
                </a:solidFill>
              </a:rPr>
              <a:t>Owners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9651" y="2803835"/>
            <a:ext cx="3048000" cy="95026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>
              <a:lnSpc>
                <a:spcPct val="95000"/>
              </a:lnSpc>
            </a:pPr>
            <a:r>
              <a:rPr lang="fr-FR" sz="1467" dirty="0" err="1"/>
              <a:t>Unmet</a:t>
            </a:r>
            <a:r>
              <a:rPr lang="fr-FR" sz="1467" dirty="0"/>
              <a:t> Banking </a:t>
            </a:r>
            <a:r>
              <a:rPr lang="fr-FR" sz="1467" dirty="0" err="1"/>
              <a:t>needs</a:t>
            </a:r>
            <a:r>
              <a:rPr lang="fr-FR" sz="1467" dirty="0"/>
              <a:t> and </a:t>
            </a:r>
            <a:r>
              <a:rPr lang="fr-FR" sz="1467" dirty="0" err="1"/>
              <a:t>access</a:t>
            </a:r>
            <a:r>
              <a:rPr lang="fr-FR" sz="1467" dirty="0"/>
              <a:t> to </a:t>
            </a:r>
            <a:r>
              <a:rPr lang="fr-FR" sz="1467" dirty="0" err="1"/>
              <a:t>credit</a:t>
            </a:r>
            <a:r>
              <a:rPr lang="fr-FR" sz="1467" dirty="0"/>
              <a:t>. This </a:t>
            </a:r>
            <a:r>
              <a:rPr lang="fr-FR" sz="1467" dirty="0" err="1"/>
              <a:t>might</a:t>
            </a:r>
            <a:r>
              <a:rPr lang="fr-FR" sz="1467" dirty="0"/>
              <a:t> </a:t>
            </a:r>
            <a:r>
              <a:rPr lang="fr-FR" sz="1467" dirty="0" err="1"/>
              <a:t>be</a:t>
            </a:r>
            <a:r>
              <a:rPr lang="fr-FR" sz="1467" dirty="0"/>
              <a:t> people </a:t>
            </a:r>
            <a:r>
              <a:rPr lang="fr-FR" sz="1467" dirty="0" err="1"/>
              <a:t>that</a:t>
            </a:r>
            <a:r>
              <a:rPr lang="fr-FR" sz="1467" dirty="0"/>
              <a:t> </a:t>
            </a:r>
            <a:r>
              <a:rPr lang="fr-FR" sz="1467" dirty="0" err="1"/>
              <a:t>don’t</a:t>
            </a:r>
            <a:r>
              <a:rPr lang="fr-FR" sz="1467" dirty="0"/>
              <a:t> trust </a:t>
            </a:r>
            <a:r>
              <a:rPr lang="fr-FR" sz="1467" dirty="0" err="1"/>
              <a:t>banks</a:t>
            </a:r>
            <a:r>
              <a:rPr lang="fr-FR" sz="1467" dirty="0"/>
              <a:t>, </a:t>
            </a:r>
            <a:r>
              <a:rPr lang="fr-FR" sz="1467" dirty="0" err="1"/>
              <a:t>low</a:t>
            </a:r>
            <a:r>
              <a:rPr lang="fr-FR" sz="1467" dirty="0"/>
              <a:t> </a:t>
            </a:r>
            <a:r>
              <a:rPr lang="fr-FR" sz="1467" dirty="0" err="1"/>
              <a:t>income</a:t>
            </a:r>
            <a:r>
              <a:rPr lang="fr-FR" sz="1467" dirty="0"/>
              <a:t>, </a:t>
            </a:r>
            <a:r>
              <a:rPr lang="fr-FR" sz="1467" dirty="0" err="1"/>
              <a:t>less</a:t>
            </a:r>
            <a:r>
              <a:rPr lang="fr-FR" sz="1467" dirty="0"/>
              <a:t> </a:t>
            </a:r>
            <a:r>
              <a:rPr lang="fr-FR" sz="1467" dirty="0" err="1"/>
              <a:t>education</a:t>
            </a:r>
            <a:r>
              <a:rPr lang="fr-FR" sz="1467" dirty="0"/>
              <a:t>.</a:t>
            </a:r>
            <a:endParaRPr lang="en-US" sz="1467" dirty="0"/>
          </a:p>
        </p:txBody>
      </p:sp>
      <p:sp>
        <p:nvSpPr>
          <p:cNvPr id="10" name="Rectangle 9"/>
          <p:cNvSpPr/>
          <p:nvPr/>
        </p:nvSpPr>
        <p:spPr>
          <a:xfrm>
            <a:off x="8541993" y="2588008"/>
            <a:ext cx="3048000" cy="138191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70" dirty="0"/>
              <a:t>Small Business Owners are working to navigate through crypto uncertainties and find ways to use this to reach new customers and maximize investment.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97784" y="4938380"/>
            <a:ext cx="3165376" cy="102778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133" dirty="0">
                <a:solidFill>
                  <a:srgbClr val="FFFFFF"/>
                </a:solidFill>
              </a:rPr>
              <a:t>Potential overlap that could be a new market segment</a:t>
            </a:r>
          </a:p>
        </p:txBody>
      </p:sp>
      <p:sp>
        <p:nvSpPr>
          <p:cNvPr id="13" name="Oval 12"/>
          <p:cNvSpPr/>
          <p:nvPr/>
        </p:nvSpPr>
        <p:spPr>
          <a:xfrm>
            <a:off x="5879030" y="3182955"/>
            <a:ext cx="192021" cy="192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75041" y="3374976"/>
            <a:ext cx="0" cy="1563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700141" y="3119468"/>
            <a:ext cx="1042097" cy="872985"/>
            <a:chOff x="119063" y="2792413"/>
            <a:chExt cx="361950" cy="303213"/>
          </a:xfrm>
        </p:grpSpPr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119063" y="2792413"/>
              <a:ext cx="361950" cy="303213"/>
            </a:xfrm>
            <a:custGeom>
              <a:avLst/>
              <a:gdLst>
                <a:gd name="T0" fmla="*/ 212 w 214"/>
                <a:gd name="T1" fmla="*/ 51 h 179"/>
                <a:gd name="T2" fmla="*/ 162 w 214"/>
                <a:gd name="T3" fmla="*/ 38 h 179"/>
                <a:gd name="T4" fmla="*/ 163 w 214"/>
                <a:gd name="T5" fmla="*/ 30 h 179"/>
                <a:gd name="T6" fmla="*/ 133 w 214"/>
                <a:gd name="T7" fmla="*/ 0 h 179"/>
                <a:gd name="T8" fmla="*/ 103 w 214"/>
                <a:gd name="T9" fmla="*/ 30 h 179"/>
                <a:gd name="T10" fmla="*/ 105 w 214"/>
                <a:gd name="T11" fmla="*/ 42 h 179"/>
                <a:gd name="T12" fmla="*/ 72 w 214"/>
                <a:gd name="T13" fmla="*/ 51 h 179"/>
                <a:gd name="T14" fmla="*/ 3 w 214"/>
                <a:gd name="T15" fmla="*/ 33 h 179"/>
                <a:gd name="T16" fmla="*/ 1 w 214"/>
                <a:gd name="T17" fmla="*/ 33 h 179"/>
                <a:gd name="T18" fmla="*/ 0 w 214"/>
                <a:gd name="T19" fmla="*/ 35 h 179"/>
                <a:gd name="T20" fmla="*/ 0 w 214"/>
                <a:gd name="T21" fmla="*/ 159 h 179"/>
                <a:gd name="T22" fmla="*/ 2 w 214"/>
                <a:gd name="T23" fmla="*/ 161 h 179"/>
                <a:gd name="T24" fmla="*/ 72 w 214"/>
                <a:gd name="T25" fmla="*/ 179 h 179"/>
                <a:gd name="T26" fmla="*/ 72 w 214"/>
                <a:gd name="T27" fmla="*/ 179 h 179"/>
                <a:gd name="T28" fmla="*/ 72 w 214"/>
                <a:gd name="T29" fmla="*/ 179 h 179"/>
                <a:gd name="T30" fmla="*/ 72 w 214"/>
                <a:gd name="T31" fmla="*/ 179 h 179"/>
                <a:gd name="T32" fmla="*/ 73 w 214"/>
                <a:gd name="T33" fmla="*/ 179 h 179"/>
                <a:gd name="T34" fmla="*/ 142 w 214"/>
                <a:gd name="T35" fmla="*/ 161 h 179"/>
                <a:gd name="T36" fmla="*/ 211 w 214"/>
                <a:gd name="T37" fmla="*/ 179 h 179"/>
                <a:gd name="T38" fmla="*/ 212 w 214"/>
                <a:gd name="T39" fmla="*/ 179 h 179"/>
                <a:gd name="T40" fmla="*/ 213 w 214"/>
                <a:gd name="T41" fmla="*/ 178 h 179"/>
                <a:gd name="T42" fmla="*/ 214 w 214"/>
                <a:gd name="T43" fmla="*/ 176 h 179"/>
                <a:gd name="T44" fmla="*/ 214 w 214"/>
                <a:gd name="T45" fmla="*/ 53 h 179"/>
                <a:gd name="T46" fmla="*/ 212 w 214"/>
                <a:gd name="T47" fmla="*/ 51 h 179"/>
                <a:gd name="T48" fmla="*/ 133 w 214"/>
                <a:gd name="T49" fmla="*/ 5 h 179"/>
                <a:gd name="T50" fmla="*/ 159 w 214"/>
                <a:gd name="T51" fmla="*/ 30 h 179"/>
                <a:gd name="T52" fmla="*/ 157 w 214"/>
                <a:gd name="T53" fmla="*/ 39 h 179"/>
                <a:gd name="T54" fmla="*/ 157 w 214"/>
                <a:gd name="T55" fmla="*/ 39 h 179"/>
                <a:gd name="T56" fmla="*/ 157 w 214"/>
                <a:gd name="T57" fmla="*/ 39 h 179"/>
                <a:gd name="T58" fmla="*/ 133 w 214"/>
                <a:gd name="T59" fmla="*/ 75 h 179"/>
                <a:gd name="T60" fmla="*/ 108 w 214"/>
                <a:gd name="T61" fmla="*/ 30 h 179"/>
                <a:gd name="T62" fmla="*/ 133 w 214"/>
                <a:gd name="T63" fmla="*/ 5 h 179"/>
                <a:gd name="T64" fmla="*/ 5 w 214"/>
                <a:gd name="T65" fmla="*/ 38 h 179"/>
                <a:gd name="T66" fmla="*/ 70 w 214"/>
                <a:gd name="T67" fmla="*/ 55 h 179"/>
                <a:gd name="T68" fmla="*/ 70 w 214"/>
                <a:gd name="T69" fmla="*/ 173 h 179"/>
                <a:gd name="T70" fmla="*/ 5 w 214"/>
                <a:gd name="T71" fmla="*/ 157 h 179"/>
                <a:gd name="T72" fmla="*/ 5 w 214"/>
                <a:gd name="T73" fmla="*/ 38 h 179"/>
                <a:gd name="T74" fmla="*/ 75 w 214"/>
                <a:gd name="T75" fmla="*/ 55 h 179"/>
                <a:gd name="T76" fmla="*/ 107 w 214"/>
                <a:gd name="T77" fmla="*/ 47 h 179"/>
                <a:gd name="T78" fmla="*/ 133 w 214"/>
                <a:gd name="T79" fmla="*/ 79 h 179"/>
                <a:gd name="T80" fmla="*/ 140 w 214"/>
                <a:gd name="T81" fmla="*/ 77 h 179"/>
                <a:gd name="T82" fmla="*/ 140 w 214"/>
                <a:gd name="T83" fmla="*/ 157 h 179"/>
                <a:gd name="T84" fmla="*/ 75 w 214"/>
                <a:gd name="T85" fmla="*/ 173 h 179"/>
                <a:gd name="T86" fmla="*/ 75 w 214"/>
                <a:gd name="T87" fmla="*/ 55 h 179"/>
                <a:gd name="T88" fmla="*/ 209 w 214"/>
                <a:gd name="T89" fmla="*/ 173 h 179"/>
                <a:gd name="T90" fmla="*/ 144 w 214"/>
                <a:gd name="T91" fmla="*/ 157 h 179"/>
                <a:gd name="T92" fmla="*/ 144 w 214"/>
                <a:gd name="T93" fmla="*/ 73 h 179"/>
                <a:gd name="T94" fmla="*/ 161 w 214"/>
                <a:gd name="T95" fmla="*/ 43 h 179"/>
                <a:gd name="T96" fmla="*/ 209 w 214"/>
                <a:gd name="T97" fmla="*/ 55 h 179"/>
                <a:gd name="T98" fmla="*/ 209 w 214"/>
                <a:gd name="T99" fmla="*/ 17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4" h="179">
                  <a:moveTo>
                    <a:pt x="212" y="51"/>
                  </a:moveTo>
                  <a:cubicBezTo>
                    <a:pt x="162" y="38"/>
                    <a:pt x="162" y="38"/>
                    <a:pt x="162" y="38"/>
                  </a:cubicBezTo>
                  <a:cubicBezTo>
                    <a:pt x="163" y="35"/>
                    <a:pt x="163" y="33"/>
                    <a:pt x="163" y="30"/>
                  </a:cubicBezTo>
                  <a:cubicBezTo>
                    <a:pt x="163" y="14"/>
                    <a:pt x="150" y="0"/>
                    <a:pt x="133" y="0"/>
                  </a:cubicBezTo>
                  <a:cubicBezTo>
                    <a:pt x="117" y="0"/>
                    <a:pt x="103" y="14"/>
                    <a:pt x="103" y="30"/>
                  </a:cubicBezTo>
                  <a:cubicBezTo>
                    <a:pt x="103" y="34"/>
                    <a:pt x="104" y="38"/>
                    <a:pt x="105" y="4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0"/>
                    <a:pt x="1" y="161"/>
                    <a:pt x="2" y="161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2" y="179"/>
                    <a:pt x="73" y="179"/>
                    <a:pt x="73" y="179"/>
                  </a:cubicBezTo>
                  <a:cubicBezTo>
                    <a:pt x="142" y="161"/>
                    <a:pt x="142" y="161"/>
                    <a:pt x="142" y="161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1" y="179"/>
                    <a:pt x="211" y="179"/>
                    <a:pt x="212" y="179"/>
                  </a:cubicBezTo>
                  <a:cubicBezTo>
                    <a:pt x="212" y="179"/>
                    <a:pt x="213" y="179"/>
                    <a:pt x="213" y="178"/>
                  </a:cubicBezTo>
                  <a:cubicBezTo>
                    <a:pt x="214" y="178"/>
                    <a:pt x="214" y="177"/>
                    <a:pt x="214" y="176"/>
                  </a:cubicBezTo>
                  <a:cubicBezTo>
                    <a:pt x="214" y="53"/>
                    <a:pt x="214" y="53"/>
                    <a:pt x="214" y="53"/>
                  </a:cubicBezTo>
                  <a:cubicBezTo>
                    <a:pt x="214" y="52"/>
                    <a:pt x="213" y="51"/>
                    <a:pt x="212" y="51"/>
                  </a:cubicBezTo>
                  <a:close/>
                  <a:moveTo>
                    <a:pt x="133" y="5"/>
                  </a:moveTo>
                  <a:cubicBezTo>
                    <a:pt x="147" y="5"/>
                    <a:pt x="159" y="16"/>
                    <a:pt x="159" y="30"/>
                  </a:cubicBezTo>
                  <a:cubicBezTo>
                    <a:pt x="159" y="33"/>
                    <a:pt x="158" y="36"/>
                    <a:pt x="157" y="39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3" y="55"/>
                    <a:pt x="140" y="75"/>
                    <a:pt x="133" y="75"/>
                  </a:cubicBezTo>
                  <a:cubicBezTo>
                    <a:pt x="125" y="75"/>
                    <a:pt x="108" y="45"/>
                    <a:pt x="108" y="30"/>
                  </a:cubicBezTo>
                  <a:cubicBezTo>
                    <a:pt x="108" y="16"/>
                    <a:pt x="119" y="5"/>
                    <a:pt x="133" y="5"/>
                  </a:cubicBezTo>
                  <a:close/>
                  <a:moveTo>
                    <a:pt x="5" y="38"/>
                  </a:moveTo>
                  <a:cubicBezTo>
                    <a:pt x="70" y="55"/>
                    <a:pt x="70" y="55"/>
                    <a:pt x="70" y="55"/>
                  </a:cubicBezTo>
                  <a:cubicBezTo>
                    <a:pt x="70" y="173"/>
                    <a:pt x="70" y="173"/>
                    <a:pt x="70" y="173"/>
                  </a:cubicBezTo>
                  <a:cubicBezTo>
                    <a:pt x="5" y="157"/>
                    <a:pt x="5" y="157"/>
                    <a:pt x="5" y="157"/>
                  </a:cubicBezTo>
                  <a:lnTo>
                    <a:pt x="5" y="38"/>
                  </a:lnTo>
                  <a:close/>
                  <a:moveTo>
                    <a:pt x="75" y="55"/>
                  </a:moveTo>
                  <a:cubicBezTo>
                    <a:pt x="107" y="47"/>
                    <a:pt x="107" y="47"/>
                    <a:pt x="107" y="47"/>
                  </a:cubicBezTo>
                  <a:cubicBezTo>
                    <a:pt x="112" y="62"/>
                    <a:pt x="124" y="79"/>
                    <a:pt x="133" y="79"/>
                  </a:cubicBezTo>
                  <a:cubicBezTo>
                    <a:pt x="135" y="79"/>
                    <a:pt x="137" y="79"/>
                    <a:pt x="140" y="77"/>
                  </a:cubicBezTo>
                  <a:cubicBezTo>
                    <a:pt x="140" y="157"/>
                    <a:pt x="140" y="157"/>
                    <a:pt x="140" y="157"/>
                  </a:cubicBezTo>
                  <a:cubicBezTo>
                    <a:pt x="75" y="173"/>
                    <a:pt x="75" y="173"/>
                    <a:pt x="75" y="173"/>
                  </a:cubicBezTo>
                  <a:lnTo>
                    <a:pt x="75" y="55"/>
                  </a:lnTo>
                  <a:close/>
                  <a:moveTo>
                    <a:pt x="209" y="173"/>
                  </a:moveTo>
                  <a:cubicBezTo>
                    <a:pt x="144" y="157"/>
                    <a:pt x="144" y="157"/>
                    <a:pt x="144" y="157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51" y="66"/>
                    <a:pt x="158" y="53"/>
                    <a:pt x="161" y="43"/>
                  </a:cubicBezTo>
                  <a:cubicBezTo>
                    <a:pt x="209" y="55"/>
                    <a:pt x="209" y="55"/>
                    <a:pt x="209" y="55"/>
                  </a:cubicBezTo>
                  <a:lnTo>
                    <a:pt x="209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317500" y="2817813"/>
              <a:ext cx="53975" cy="52388"/>
            </a:xfrm>
            <a:custGeom>
              <a:avLst/>
              <a:gdLst>
                <a:gd name="T0" fmla="*/ 32 w 32"/>
                <a:gd name="T1" fmla="*/ 15 h 31"/>
                <a:gd name="T2" fmla="*/ 16 w 32"/>
                <a:gd name="T3" fmla="*/ 0 h 31"/>
                <a:gd name="T4" fmla="*/ 0 w 32"/>
                <a:gd name="T5" fmla="*/ 15 h 31"/>
                <a:gd name="T6" fmla="*/ 16 w 32"/>
                <a:gd name="T7" fmla="*/ 31 h 31"/>
                <a:gd name="T8" fmla="*/ 32 w 32"/>
                <a:gd name="T9" fmla="*/ 15 h 31"/>
                <a:gd name="T10" fmla="*/ 5 w 32"/>
                <a:gd name="T11" fmla="*/ 15 h 31"/>
                <a:gd name="T12" fmla="*/ 16 w 32"/>
                <a:gd name="T13" fmla="*/ 4 h 31"/>
                <a:gd name="T14" fmla="*/ 27 w 32"/>
                <a:gd name="T15" fmla="*/ 15 h 31"/>
                <a:gd name="T16" fmla="*/ 16 w 32"/>
                <a:gd name="T17" fmla="*/ 27 h 31"/>
                <a:gd name="T18" fmla="*/ 5 w 32"/>
                <a:gd name="T1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32" y="15"/>
                  </a:move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6" y="31"/>
                  </a:cubicBezTo>
                  <a:cubicBezTo>
                    <a:pt x="25" y="31"/>
                    <a:pt x="32" y="24"/>
                    <a:pt x="32" y="15"/>
                  </a:cubicBezTo>
                  <a:close/>
                  <a:moveTo>
                    <a:pt x="5" y="15"/>
                  </a:moveTo>
                  <a:cubicBezTo>
                    <a:pt x="5" y="9"/>
                    <a:pt x="10" y="4"/>
                    <a:pt x="16" y="4"/>
                  </a:cubicBezTo>
                  <a:cubicBezTo>
                    <a:pt x="22" y="4"/>
                    <a:pt x="27" y="9"/>
                    <a:pt x="27" y="15"/>
                  </a:cubicBezTo>
                  <a:cubicBezTo>
                    <a:pt x="27" y="22"/>
                    <a:pt x="22" y="27"/>
                    <a:pt x="16" y="27"/>
                  </a:cubicBezTo>
                  <a:cubicBezTo>
                    <a:pt x="10" y="27"/>
                    <a:pt x="5" y="22"/>
                    <a:pt x="5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64224" y="3078185"/>
            <a:ext cx="654019" cy="1064773"/>
            <a:chOff x="2832100" y="2760663"/>
            <a:chExt cx="260350" cy="423863"/>
          </a:xfrm>
        </p:grpSpPr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2898775" y="3095625"/>
              <a:ext cx="123825" cy="38100"/>
            </a:xfrm>
            <a:custGeom>
              <a:avLst/>
              <a:gdLst>
                <a:gd name="T0" fmla="*/ 62 w 73"/>
                <a:gd name="T1" fmla="*/ 22 h 22"/>
                <a:gd name="T2" fmla="*/ 12 w 73"/>
                <a:gd name="T3" fmla="*/ 22 h 22"/>
                <a:gd name="T4" fmla="*/ 0 w 73"/>
                <a:gd name="T5" fmla="*/ 11 h 22"/>
                <a:gd name="T6" fmla="*/ 12 w 73"/>
                <a:gd name="T7" fmla="*/ 0 h 22"/>
                <a:gd name="T8" fmla="*/ 62 w 73"/>
                <a:gd name="T9" fmla="*/ 0 h 22"/>
                <a:gd name="T10" fmla="*/ 73 w 73"/>
                <a:gd name="T11" fmla="*/ 11 h 22"/>
                <a:gd name="T12" fmla="*/ 62 w 73"/>
                <a:gd name="T13" fmla="*/ 22 h 22"/>
                <a:gd name="T14" fmla="*/ 12 w 73"/>
                <a:gd name="T15" fmla="*/ 5 h 22"/>
                <a:gd name="T16" fmla="*/ 5 w 73"/>
                <a:gd name="T17" fmla="*/ 11 h 22"/>
                <a:gd name="T18" fmla="*/ 12 w 73"/>
                <a:gd name="T19" fmla="*/ 18 h 22"/>
                <a:gd name="T20" fmla="*/ 62 w 73"/>
                <a:gd name="T21" fmla="*/ 18 h 22"/>
                <a:gd name="T22" fmla="*/ 69 w 73"/>
                <a:gd name="T23" fmla="*/ 11 h 22"/>
                <a:gd name="T24" fmla="*/ 62 w 73"/>
                <a:gd name="T25" fmla="*/ 5 h 22"/>
                <a:gd name="T26" fmla="*/ 12 w 73"/>
                <a:gd name="T2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22">
                  <a:moveTo>
                    <a:pt x="62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6" y="22"/>
                    <a:pt x="0" y="17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8" y="0"/>
                    <a:pt x="73" y="5"/>
                    <a:pt x="73" y="11"/>
                  </a:cubicBezTo>
                  <a:cubicBezTo>
                    <a:pt x="73" y="17"/>
                    <a:pt x="68" y="22"/>
                    <a:pt x="62" y="22"/>
                  </a:cubicBezTo>
                  <a:close/>
                  <a:moveTo>
                    <a:pt x="12" y="5"/>
                  </a:moveTo>
                  <a:cubicBezTo>
                    <a:pt x="8" y="5"/>
                    <a:pt x="5" y="7"/>
                    <a:pt x="5" y="11"/>
                  </a:cubicBezTo>
                  <a:cubicBezTo>
                    <a:pt x="5" y="15"/>
                    <a:pt x="8" y="18"/>
                    <a:pt x="1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6" y="18"/>
                    <a:pt x="69" y="15"/>
                    <a:pt x="69" y="11"/>
                  </a:cubicBezTo>
                  <a:cubicBezTo>
                    <a:pt x="69" y="7"/>
                    <a:pt x="66" y="5"/>
                    <a:pt x="62" y="5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898775" y="3127375"/>
              <a:ext cx="123825" cy="36513"/>
            </a:xfrm>
            <a:custGeom>
              <a:avLst/>
              <a:gdLst>
                <a:gd name="T0" fmla="*/ 62 w 73"/>
                <a:gd name="T1" fmla="*/ 22 h 22"/>
                <a:gd name="T2" fmla="*/ 12 w 73"/>
                <a:gd name="T3" fmla="*/ 22 h 22"/>
                <a:gd name="T4" fmla="*/ 0 w 73"/>
                <a:gd name="T5" fmla="*/ 11 h 22"/>
                <a:gd name="T6" fmla="*/ 12 w 73"/>
                <a:gd name="T7" fmla="*/ 0 h 22"/>
                <a:gd name="T8" fmla="*/ 62 w 73"/>
                <a:gd name="T9" fmla="*/ 0 h 22"/>
                <a:gd name="T10" fmla="*/ 73 w 73"/>
                <a:gd name="T11" fmla="*/ 11 h 22"/>
                <a:gd name="T12" fmla="*/ 62 w 73"/>
                <a:gd name="T13" fmla="*/ 22 h 22"/>
                <a:gd name="T14" fmla="*/ 12 w 73"/>
                <a:gd name="T15" fmla="*/ 4 h 22"/>
                <a:gd name="T16" fmla="*/ 5 w 73"/>
                <a:gd name="T17" fmla="*/ 11 h 22"/>
                <a:gd name="T18" fmla="*/ 12 w 73"/>
                <a:gd name="T19" fmla="*/ 18 h 22"/>
                <a:gd name="T20" fmla="*/ 62 w 73"/>
                <a:gd name="T21" fmla="*/ 18 h 22"/>
                <a:gd name="T22" fmla="*/ 69 w 73"/>
                <a:gd name="T23" fmla="*/ 11 h 22"/>
                <a:gd name="T24" fmla="*/ 62 w 73"/>
                <a:gd name="T25" fmla="*/ 4 h 22"/>
                <a:gd name="T26" fmla="*/ 12 w 73"/>
                <a:gd name="T2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22">
                  <a:moveTo>
                    <a:pt x="62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6" y="22"/>
                    <a:pt x="0" y="17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8" y="0"/>
                    <a:pt x="73" y="5"/>
                    <a:pt x="73" y="11"/>
                  </a:cubicBezTo>
                  <a:cubicBezTo>
                    <a:pt x="73" y="17"/>
                    <a:pt x="68" y="22"/>
                    <a:pt x="62" y="22"/>
                  </a:cubicBezTo>
                  <a:close/>
                  <a:moveTo>
                    <a:pt x="12" y="4"/>
                  </a:moveTo>
                  <a:cubicBezTo>
                    <a:pt x="8" y="4"/>
                    <a:pt x="5" y="7"/>
                    <a:pt x="5" y="11"/>
                  </a:cubicBezTo>
                  <a:cubicBezTo>
                    <a:pt x="5" y="15"/>
                    <a:pt x="8" y="18"/>
                    <a:pt x="1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6" y="18"/>
                    <a:pt x="69" y="15"/>
                    <a:pt x="69" y="11"/>
                  </a:cubicBezTo>
                  <a:cubicBezTo>
                    <a:pt x="69" y="7"/>
                    <a:pt x="66" y="4"/>
                    <a:pt x="62" y="4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921000" y="3157538"/>
              <a:ext cx="80963" cy="26988"/>
            </a:xfrm>
            <a:custGeom>
              <a:avLst/>
              <a:gdLst>
                <a:gd name="T0" fmla="*/ 24 w 48"/>
                <a:gd name="T1" fmla="*/ 16 h 16"/>
                <a:gd name="T2" fmla="*/ 0 w 48"/>
                <a:gd name="T3" fmla="*/ 2 h 16"/>
                <a:gd name="T4" fmla="*/ 2 w 48"/>
                <a:gd name="T5" fmla="*/ 0 h 16"/>
                <a:gd name="T6" fmla="*/ 4 w 48"/>
                <a:gd name="T7" fmla="*/ 2 h 16"/>
                <a:gd name="T8" fmla="*/ 24 w 48"/>
                <a:gd name="T9" fmla="*/ 11 h 16"/>
                <a:gd name="T10" fmla="*/ 43 w 48"/>
                <a:gd name="T11" fmla="*/ 2 h 16"/>
                <a:gd name="T12" fmla="*/ 46 w 48"/>
                <a:gd name="T13" fmla="*/ 0 h 16"/>
                <a:gd name="T14" fmla="*/ 48 w 48"/>
                <a:gd name="T15" fmla="*/ 2 h 16"/>
                <a:gd name="T16" fmla="*/ 24 w 48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6">
                  <a:moveTo>
                    <a:pt x="24" y="16"/>
                  </a:moveTo>
                  <a:cubicBezTo>
                    <a:pt x="10" y="16"/>
                    <a:pt x="0" y="10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6"/>
                    <a:pt x="12" y="11"/>
                    <a:pt x="24" y="11"/>
                  </a:cubicBezTo>
                  <a:cubicBezTo>
                    <a:pt x="35" y="11"/>
                    <a:pt x="43" y="6"/>
                    <a:pt x="43" y="2"/>
                  </a:cubicBezTo>
                  <a:cubicBezTo>
                    <a:pt x="43" y="1"/>
                    <a:pt x="44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10"/>
                    <a:pt x="37" y="16"/>
                    <a:pt x="2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2832100" y="2760663"/>
              <a:ext cx="260350" cy="314325"/>
            </a:xfrm>
            <a:custGeom>
              <a:avLst/>
              <a:gdLst>
                <a:gd name="T0" fmla="*/ 101 w 154"/>
                <a:gd name="T1" fmla="*/ 185 h 185"/>
                <a:gd name="T2" fmla="*/ 53 w 154"/>
                <a:gd name="T3" fmla="*/ 185 h 185"/>
                <a:gd name="T4" fmla="*/ 32 w 154"/>
                <a:gd name="T5" fmla="*/ 164 h 185"/>
                <a:gd name="T6" fmla="*/ 32 w 154"/>
                <a:gd name="T7" fmla="*/ 149 h 185"/>
                <a:gd name="T8" fmla="*/ 22 w 154"/>
                <a:gd name="T9" fmla="*/ 130 h 185"/>
                <a:gd name="T10" fmla="*/ 0 w 154"/>
                <a:gd name="T11" fmla="*/ 77 h 185"/>
                <a:gd name="T12" fmla="*/ 77 w 154"/>
                <a:gd name="T13" fmla="*/ 0 h 185"/>
                <a:gd name="T14" fmla="*/ 154 w 154"/>
                <a:gd name="T15" fmla="*/ 77 h 185"/>
                <a:gd name="T16" fmla="*/ 132 w 154"/>
                <a:gd name="T17" fmla="*/ 130 h 185"/>
                <a:gd name="T18" fmla="*/ 122 w 154"/>
                <a:gd name="T19" fmla="*/ 149 h 185"/>
                <a:gd name="T20" fmla="*/ 122 w 154"/>
                <a:gd name="T21" fmla="*/ 164 h 185"/>
                <a:gd name="T22" fmla="*/ 101 w 154"/>
                <a:gd name="T23" fmla="*/ 185 h 185"/>
                <a:gd name="T24" fmla="*/ 77 w 154"/>
                <a:gd name="T25" fmla="*/ 5 h 185"/>
                <a:gd name="T26" fmla="*/ 5 w 154"/>
                <a:gd name="T27" fmla="*/ 77 h 185"/>
                <a:gd name="T28" fmla="*/ 25 w 154"/>
                <a:gd name="T29" fmla="*/ 127 h 185"/>
                <a:gd name="T30" fmla="*/ 36 w 154"/>
                <a:gd name="T31" fmla="*/ 149 h 185"/>
                <a:gd name="T32" fmla="*/ 36 w 154"/>
                <a:gd name="T33" fmla="*/ 164 h 185"/>
                <a:gd name="T34" fmla="*/ 53 w 154"/>
                <a:gd name="T35" fmla="*/ 180 h 185"/>
                <a:gd name="T36" fmla="*/ 101 w 154"/>
                <a:gd name="T37" fmla="*/ 180 h 185"/>
                <a:gd name="T38" fmla="*/ 117 w 154"/>
                <a:gd name="T39" fmla="*/ 164 h 185"/>
                <a:gd name="T40" fmla="*/ 117 w 154"/>
                <a:gd name="T41" fmla="*/ 149 h 185"/>
                <a:gd name="T42" fmla="*/ 129 w 154"/>
                <a:gd name="T43" fmla="*/ 127 h 185"/>
                <a:gd name="T44" fmla="*/ 149 w 154"/>
                <a:gd name="T45" fmla="*/ 77 h 185"/>
                <a:gd name="T46" fmla="*/ 77 w 154"/>
                <a:gd name="T47" fmla="*/ 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4" h="185">
                  <a:moveTo>
                    <a:pt x="101" y="185"/>
                  </a:moveTo>
                  <a:cubicBezTo>
                    <a:pt x="53" y="185"/>
                    <a:pt x="53" y="185"/>
                    <a:pt x="53" y="185"/>
                  </a:cubicBezTo>
                  <a:cubicBezTo>
                    <a:pt x="41" y="185"/>
                    <a:pt x="32" y="175"/>
                    <a:pt x="32" y="164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32" y="141"/>
                    <a:pt x="28" y="137"/>
                    <a:pt x="22" y="130"/>
                  </a:cubicBezTo>
                  <a:cubicBezTo>
                    <a:pt x="8" y="117"/>
                    <a:pt x="0" y="97"/>
                    <a:pt x="0" y="77"/>
                  </a:cubicBezTo>
                  <a:cubicBezTo>
                    <a:pt x="0" y="34"/>
                    <a:pt x="34" y="0"/>
                    <a:pt x="77" y="0"/>
                  </a:cubicBezTo>
                  <a:cubicBezTo>
                    <a:pt x="119" y="0"/>
                    <a:pt x="154" y="34"/>
                    <a:pt x="154" y="77"/>
                  </a:cubicBezTo>
                  <a:cubicBezTo>
                    <a:pt x="154" y="97"/>
                    <a:pt x="146" y="117"/>
                    <a:pt x="132" y="130"/>
                  </a:cubicBezTo>
                  <a:cubicBezTo>
                    <a:pt x="125" y="137"/>
                    <a:pt x="122" y="141"/>
                    <a:pt x="122" y="149"/>
                  </a:cubicBezTo>
                  <a:cubicBezTo>
                    <a:pt x="122" y="164"/>
                    <a:pt x="122" y="164"/>
                    <a:pt x="122" y="164"/>
                  </a:cubicBezTo>
                  <a:cubicBezTo>
                    <a:pt x="122" y="175"/>
                    <a:pt x="113" y="185"/>
                    <a:pt x="101" y="185"/>
                  </a:cubicBezTo>
                  <a:close/>
                  <a:moveTo>
                    <a:pt x="77" y="5"/>
                  </a:moveTo>
                  <a:cubicBezTo>
                    <a:pt x="37" y="5"/>
                    <a:pt x="5" y="37"/>
                    <a:pt x="5" y="77"/>
                  </a:cubicBezTo>
                  <a:cubicBezTo>
                    <a:pt x="5" y="96"/>
                    <a:pt x="12" y="114"/>
                    <a:pt x="25" y="127"/>
                  </a:cubicBezTo>
                  <a:cubicBezTo>
                    <a:pt x="32" y="134"/>
                    <a:pt x="36" y="140"/>
                    <a:pt x="36" y="149"/>
                  </a:cubicBezTo>
                  <a:cubicBezTo>
                    <a:pt x="36" y="164"/>
                    <a:pt x="36" y="164"/>
                    <a:pt x="36" y="164"/>
                  </a:cubicBezTo>
                  <a:cubicBezTo>
                    <a:pt x="36" y="173"/>
                    <a:pt x="44" y="180"/>
                    <a:pt x="53" y="180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110" y="180"/>
                    <a:pt x="117" y="173"/>
                    <a:pt x="117" y="164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7" y="140"/>
                    <a:pt x="122" y="134"/>
                    <a:pt x="129" y="127"/>
                  </a:cubicBezTo>
                  <a:cubicBezTo>
                    <a:pt x="142" y="114"/>
                    <a:pt x="149" y="96"/>
                    <a:pt x="149" y="77"/>
                  </a:cubicBezTo>
                  <a:cubicBezTo>
                    <a:pt x="149" y="37"/>
                    <a:pt x="117" y="5"/>
                    <a:pt x="7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2898775" y="3065463"/>
              <a:ext cx="123825" cy="39688"/>
            </a:xfrm>
            <a:custGeom>
              <a:avLst/>
              <a:gdLst>
                <a:gd name="T0" fmla="*/ 62 w 73"/>
                <a:gd name="T1" fmla="*/ 23 h 23"/>
                <a:gd name="T2" fmla="*/ 12 w 73"/>
                <a:gd name="T3" fmla="*/ 23 h 23"/>
                <a:gd name="T4" fmla="*/ 0 w 73"/>
                <a:gd name="T5" fmla="*/ 11 h 23"/>
                <a:gd name="T6" fmla="*/ 12 w 73"/>
                <a:gd name="T7" fmla="*/ 0 h 23"/>
                <a:gd name="T8" fmla="*/ 62 w 73"/>
                <a:gd name="T9" fmla="*/ 0 h 23"/>
                <a:gd name="T10" fmla="*/ 73 w 73"/>
                <a:gd name="T11" fmla="*/ 11 h 23"/>
                <a:gd name="T12" fmla="*/ 62 w 73"/>
                <a:gd name="T13" fmla="*/ 23 h 23"/>
                <a:gd name="T14" fmla="*/ 12 w 73"/>
                <a:gd name="T15" fmla="*/ 5 h 23"/>
                <a:gd name="T16" fmla="*/ 5 w 73"/>
                <a:gd name="T17" fmla="*/ 11 h 23"/>
                <a:gd name="T18" fmla="*/ 12 w 73"/>
                <a:gd name="T19" fmla="*/ 18 h 23"/>
                <a:gd name="T20" fmla="*/ 62 w 73"/>
                <a:gd name="T21" fmla="*/ 18 h 23"/>
                <a:gd name="T22" fmla="*/ 69 w 73"/>
                <a:gd name="T23" fmla="*/ 11 h 23"/>
                <a:gd name="T24" fmla="*/ 62 w 73"/>
                <a:gd name="T25" fmla="*/ 5 h 23"/>
                <a:gd name="T26" fmla="*/ 12 w 73"/>
                <a:gd name="T2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23">
                  <a:moveTo>
                    <a:pt x="62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6" y="23"/>
                    <a:pt x="0" y="17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8" y="0"/>
                    <a:pt x="73" y="5"/>
                    <a:pt x="73" y="11"/>
                  </a:cubicBezTo>
                  <a:cubicBezTo>
                    <a:pt x="73" y="17"/>
                    <a:pt x="68" y="23"/>
                    <a:pt x="62" y="23"/>
                  </a:cubicBezTo>
                  <a:close/>
                  <a:moveTo>
                    <a:pt x="12" y="5"/>
                  </a:moveTo>
                  <a:cubicBezTo>
                    <a:pt x="8" y="5"/>
                    <a:pt x="5" y="8"/>
                    <a:pt x="5" y="11"/>
                  </a:cubicBezTo>
                  <a:cubicBezTo>
                    <a:pt x="5" y="15"/>
                    <a:pt x="8" y="18"/>
                    <a:pt x="1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6" y="18"/>
                    <a:pt x="69" y="15"/>
                    <a:pt x="69" y="11"/>
                  </a:cubicBezTo>
                  <a:cubicBezTo>
                    <a:pt x="69" y="8"/>
                    <a:pt x="66" y="5"/>
                    <a:pt x="62" y="5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cxnSp>
        <p:nvCxnSpPr>
          <p:cNvPr id="44" name="Straight Connector 43"/>
          <p:cNvCxnSpPr>
            <a:stCxn id="9" idx="3"/>
            <a:endCxn id="3" idx="2"/>
          </p:cNvCxnSpPr>
          <p:nvPr/>
        </p:nvCxnSpPr>
        <p:spPr>
          <a:xfrm>
            <a:off x="3557651" y="3278965"/>
            <a:ext cx="242283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0" idx="1"/>
            <a:endCxn id="4" idx="6"/>
          </p:cNvCxnSpPr>
          <p:nvPr/>
        </p:nvCxnSpPr>
        <p:spPr>
          <a:xfrm flipH="1" flipV="1">
            <a:off x="8218611" y="3278966"/>
            <a:ext cx="323382" cy="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7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/>
          <p:bldP spid="7" grpId="0"/>
          <p:bldP spid="9" grpId="0"/>
          <p:bldP spid="10" grpId="0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/>
          <p:bldP spid="7" grpId="0"/>
          <p:bldP spid="9" grpId="0"/>
          <p:bldP spid="10" grpId="0"/>
          <p:bldP spid="12" grpId="0" animBg="1"/>
          <p:bldP spid="1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Inclusiveness and Underbanked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146789" y="3226531"/>
            <a:ext cx="3598979" cy="2184400"/>
            <a:chOff x="860092" y="2419898"/>
            <a:chExt cx="2699234" cy="1638300"/>
          </a:xfrm>
        </p:grpSpPr>
        <p:sp>
          <p:nvSpPr>
            <p:cNvPr id="6" name="Rounded Rectangle 5"/>
            <p:cNvSpPr/>
            <p:nvPr/>
          </p:nvSpPr>
          <p:spPr>
            <a:xfrm>
              <a:off x="1600017" y="2419898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Rounded Rectangle 6"/>
            <p:cNvSpPr/>
            <p:nvPr/>
          </p:nvSpPr>
          <p:spPr>
            <a:xfrm rot="5400000">
              <a:off x="2152467" y="2972348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ounded Rectangle 7"/>
            <p:cNvSpPr/>
            <p:nvPr/>
          </p:nvSpPr>
          <p:spPr>
            <a:xfrm rot="18900000">
              <a:off x="860092" y="3181441"/>
              <a:ext cx="2699234" cy="5334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dirty="0">
                  <a:solidFill>
                    <a:srgbClr val="FFFFFF"/>
                  </a:solidFill>
                </a:rPr>
                <a:t>Access</a:t>
              </a:r>
            </a:p>
          </p:txBody>
        </p:sp>
        <p:sp useBgFill="1">
          <p:nvSpPr>
            <p:cNvPr id="12" name="Oval 11"/>
            <p:cNvSpPr/>
            <p:nvPr/>
          </p:nvSpPr>
          <p:spPr>
            <a:xfrm>
              <a:off x="2743017" y="2461044"/>
              <a:ext cx="450550" cy="4541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1074" y="2622963"/>
              <a:ext cx="337530" cy="19604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3178791" y="2663112"/>
            <a:ext cx="3598979" cy="2184400"/>
            <a:chOff x="2384093" y="1997334"/>
            <a:chExt cx="2699234" cy="1638300"/>
          </a:xfrm>
        </p:grpSpPr>
        <p:sp>
          <p:nvSpPr>
            <p:cNvPr id="25" name="Rounded Rectangle 24"/>
            <p:cNvSpPr/>
            <p:nvPr/>
          </p:nvSpPr>
          <p:spPr>
            <a:xfrm rot="18900000">
              <a:off x="2384093" y="2758877"/>
              <a:ext cx="2699234" cy="5334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dirty="0">
                  <a:solidFill>
                    <a:srgbClr val="FFFFFF"/>
                  </a:solidFill>
                </a:rPr>
                <a:t>Globalization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124018" y="1997334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3676468" y="2549784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 useBgFill="1">
          <p:nvSpPr>
            <p:cNvPr id="26" name="Oval 25"/>
            <p:cNvSpPr/>
            <p:nvPr/>
          </p:nvSpPr>
          <p:spPr>
            <a:xfrm>
              <a:off x="4267018" y="2038480"/>
              <a:ext cx="450550" cy="4541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4392666" y="2114239"/>
              <a:ext cx="205904" cy="294146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210788" y="2099219"/>
            <a:ext cx="3598979" cy="2184400"/>
            <a:chOff x="3908091" y="1598229"/>
            <a:chExt cx="2699234" cy="1638300"/>
          </a:xfrm>
        </p:grpSpPr>
        <p:sp>
          <p:nvSpPr>
            <p:cNvPr id="28" name="Rounded Rectangle 27"/>
            <p:cNvSpPr/>
            <p:nvPr/>
          </p:nvSpPr>
          <p:spPr>
            <a:xfrm>
              <a:off x="4648016" y="1598229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9" name="Rounded Rectangle 28"/>
            <p:cNvSpPr/>
            <p:nvPr/>
          </p:nvSpPr>
          <p:spPr>
            <a:xfrm rot="5400000">
              <a:off x="5200466" y="2150679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0" name="Rounded Rectangle 29"/>
            <p:cNvSpPr/>
            <p:nvPr/>
          </p:nvSpPr>
          <p:spPr>
            <a:xfrm rot="18900000">
              <a:off x="3908091" y="2359772"/>
              <a:ext cx="2699234" cy="5334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dirty="0">
                  <a:solidFill>
                    <a:srgbClr val="FFFFFF"/>
                  </a:solidFill>
                </a:rPr>
                <a:t>Knowledge</a:t>
              </a:r>
            </a:p>
          </p:txBody>
        </p:sp>
        <p:sp useBgFill="1">
          <p:nvSpPr>
            <p:cNvPr id="31" name="Oval 30"/>
            <p:cNvSpPr/>
            <p:nvPr/>
          </p:nvSpPr>
          <p:spPr>
            <a:xfrm>
              <a:off x="5791016" y="1639375"/>
              <a:ext cx="450550" cy="4541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5899166" y="1734127"/>
              <a:ext cx="234251" cy="26465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259772" y="1537187"/>
            <a:ext cx="3598979" cy="2184400"/>
            <a:chOff x="5449592" y="1162416"/>
            <a:chExt cx="2699234" cy="1638300"/>
          </a:xfrm>
        </p:grpSpPr>
        <p:sp>
          <p:nvSpPr>
            <p:cNvPr id="36" name="Rounded Rectangle 35"/>
            <p:cNvSpPr/>
            <p:nvPr/>
          </p:nvSpPr>
          <p:spPr>
            <a:xfrm>
              <a:off x="6189517" y="1162416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Rounded Rectangle 36"/>
            <p:cNvSpPr/>
            <p:nvPr/>
          </p:nvSpPr>
          <p:spPr>
            <a:xfrm rot="5400000">
              <a:off x="6741967" y="1714866"/>
              <a:ext cx="1638300" cy="5334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8" name="Rounded Rectangle 37"/>
            <p:cNvSpPr/>
            <p:nvPr/>
          </p:nvSpPr>
          <p:spPr>
            <a:xfrm rot="18900000">
              <a:off x="5449592" y="1923959"/>
              <a:ext cx="2699234" cy="5334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dirty="0">
                  <a:solidFill>
                    <a:srgbClr val="FFFFFF"/>
                  </a:solidFill>
                </a:rPr>
                <a:t>Trust</a:t>
              </a:r>
            </a:p>
          </p:txBody>
        </p:sp>
        <p:sp useBgFill="1">
          <p:nvSpPr>
            <p:cNvPr id="39" name="Oval 38"/>
            <p:cNvSpPr/>
            <p:nvPr/>
          </p:nvSpPr>
          <p:spPr>
            <a:xfrm>
              <a:off x="7332517" y="1203562"/>
              <a:ext cx="450550" cy="454154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lum/>
            </a:blip>
            <a:stretch>
              <a:fillRect/>
            </a:stretch>
          </p:blipFill>
          <p:spPr>
            <a:xfrm>
              <a:off x="7393031" y="1335486"/>
              <a:ext cx="329524" cy="190306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1105803" y="2525256"/>
            <a:ext cx="3064717" cy="710579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467" dirty="0"/>
              <a:t>Crypto opens up banking to people who don't have access to traditional banking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701159" y="1983433"/>
            <a:ext cx="3528766" cy="710579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467" dirty="0"/>
              <a:t>Crypto opens up the banking system to be more international, without conversions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24611" y="1441611"/>
            <a:ext cx="3064717" cy="710579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467" dirty="0"/>
              <a:t>Crypto values knowledge over privilege because you can mine to earn crypto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252139" y="899788"/>
            <a:ext cx="3365062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467" dirty="0"/>
              <a:t>People who didn’t trust traditional banks now have access to options</a:t>
            </a:r>
          </a:p>
        </p:txBody>
      </p:sp>
      <p:sp>
        <p:nvSpPr>
          <p:cNvPr id="54" name="Oval 53"/>
          <p:cNvSpPr/>
          <p:nvPr/>
        </p:nvSpPr>
        <p:spPr>
          <a:xfrm>
            <a:off x="7479608" y="4648200"/>
            <a:ext cx="1242349" cy="1240339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anchor="ctr" anchorCtr="0">
            <a:noAutofit/>
          </a:bodyPr>
          <a:lstStyle/>
          <a:p>
            <a:pPr algn="ctr"/>
            <a:r>
              <a:rPr lang="en-US" sz="5333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666690" y="4745464"/>
            <a:ext cx="3657831" cy="1091068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r>
              <a:rPr lang="en-US" sz="2130" dirty="0"/>
              <a:t>Reasons crypto gives different barriers to entry than traditional banking</a:t>
            </a:r>
          </a:p>
        </p:txBody>
      </p:sp>
    </p:spTree>
    <p:extLst>
      <p:ext uri="{BB962C8B-B14F-4D97-AF65-F5344CB8AC3E}">
        <p14:creationId xmlns:p14="http://schemas.microsoft.com/office/powerpoint/2010/main" val="40832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4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286">
                                          <p:cBhvr additive="base">
                                            <p:cTn id="7" dur="7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286">
                                          <p:cBhvr additive="base">
                                            <p:cTn id="8" dur="7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4286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286">
                                          <p:cBhvr additive="base">
                                            <p:cTn id="11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286">
                                          <p:cBhvr additive="base">
                                            <p:cTn id="12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4286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286">
                                          <p:cBhvr additive="base">
                                            <p:cTn id="15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286">
                                          <p:cBhvr additive="base">
                                            <p:cTn id="16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428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286">
                                          <p:cBhvr additive="base">
                                            <p:cTn id="19" dur="7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286">
                                          <p:cBhvr additive="base">
                                            <p:cTn id="20" dur="7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  <p:bldP spid="46" grpId="0"/>
          <p:bldP spid="54" grpId="0" animBg="1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  <p:bldP spid="46" grpId="0"/>
          <p:bldP spid="54" grpId="0" animBg="1"/>
          <p:bldP spid="4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9E2F-4198-644C-9C28-CFECCDE9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Inclusiveness and Underbanked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8AB1E-5B6B-3641-8526-B3DBEAACD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Crypto gives different barriers to entry than traditional banking</a:t>
            </a:r>
          </a:p>
        </p:txBody>
      </p:sp>
    </p:spTree>
    <p:extLst>
      <p:ext uri="{BB962C8B-B14F-4D97-AF65-F5344CB8AC3E}">
        <p14:creationId xmlns:p14="http://schemas.microsoft.com/office/powerpoint/2010/main" val="35365302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Purple Dark">
      <a:dk1>
        <a:srgbClr val="FFFFFF"/>
      </a:dk1>
      <a:lt1>
        <a:srgbClr val="2B2B2D"/>
      </a:lt1>
      <a:dk2>
        <a:srgbClr val="6651A1"/>
      </a:dk2>
      <a:lt2>
        <a:srgbClr val="5E5CA2"/>
      </a:lt2>
      <a:accent1>
        <a:srgbClr val="00A09D"/>
      </a:accent1>
      <a:accent2>
        <a:srgbClr val="0099A5"/>
      </a:accent2>
      <a:accent3>
        <a:srgbClr val="1891AB"/>
      </a:accent3>
      <a:accent4>
        <a:srgbClr val="2C85AE"/>
      </a:accent4>
      <a:accent5>
        <a:srgbClr val="4276AA"/>
      </a:accent5>
      <a:accent6>
        <a:srgbClr val="5268A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726</Words>
  <Application>Microsoft Macintosh PowerPoint</Application>
  <PresentationFormat>Widescreen</PresentationFormat>
  <Paragraphs>103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Gotham Light</vt:lpstr>
      <vt:lpstr>Open Sans</vt:lpstr>
      <vt:lpstr>Open Sans Light</vt:lpstr>
      <vt:lpstr>1_Office Theme</vt:lpstr>
      <vt:lpstr>PowerPoint Presentation</vt:lpstr>
      <vt:lpstr>PowerPoint Presentation</vt:lpstr>
      <vt:lpstr>Cryptocurrency</vt:lpstr>
      <vt:lpstr>What consumers are saying about  Cryptocurrency &amp; Merchants</vt:lpstr>
      <vt:lpstr>PowerPoint Presentation</vt:lpstr>
      <vt:lpstr>Small Business Owner Challenges</vt:lpstr>
      <vt:lpstr>Underbanked And Small Business Owners</vt:lpstr>
      <vt:lpstr>Inclusiveness and Underbanked</vt:lpstr>
      <vt:lpstr>Inclusiveness and Underbanked</vt:lpstr>
      <vt:lpstr>PowerPoint Presentation</vt:lpstr>
      <vt:lpstr>Demo</vt:lpstr>
      <vt:lpstr>Job to Be Done &amp; Solution</vt:lpstr>
      <vt:lpstr>PowerPoint Presentation</vt:lpstr>
      <vt:lpstr>Market Potential</vt:lpstr>
      <vt:lpstr>Our awesome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Cryptocurrency</dc:title>
  <dc:creator>Nicolette</dc:creator>
  <cp:lastModifiedBy>Hald, Casey</cp:lastModifiedBy>
  <cp:revision>24</cp:revision>
  <dcterms:created xsi:type="dcterms:W3CDTF">2021-05-24T05:56:13Z</dcterms:created>
  <dcterms:modified xsi:type="dcterms:W3CDTF">2021-05-25T14:25:49Z</dcterms:modified>
</cp:coreProperties>
</file>